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03" r:id="rId15"/>
    <p:sldId id="301" r:id="rId16"/>
    <p:sldId id="302" r:id="rId17"/>
    <p:sldId id="269" r:id="rId18"/>
    <p:sldId id="273" r:id="rId19"/>
    <p:sldId id="270" r:id="rId20"/>
    <p:sldId id="271" r:id="rId21"/>
    <p:sldId id="272" r:id="rId22"/>
    <p:sldId id="274" r:id="rId23"/>
    <p:sldId id="305" r:id="rId24"/>
    <p:sldId id="30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306" r:id="rId35"/>
    <p:sldId id="307" r:id="rId36"/>
    <p:sldId id="284" r:id="rId37"/>
    <p:sldId id="285" r:id="rId38"/>
    <p:sldId id="286" r:id="rId39"/>
    <p:sldId id="287" r:id="rId40"/>
    <p:sldId id="293" r:id="rId41"/>
    <p:sldId id="288" r:id="rId42"/>
    <p:sldId id="291" r:id="rId43"/>
    <p:sldId id="292" r:id="rId44"/>
    <p:sldId id="295" r:id="rId45"/>
    <p:sldId id="297" r:id="rId46"/>
    <p:sldId id="298" r:id="rId47"/>
    <p:sldId id="299" r:id="rId48"/>
    <p:sldId id="308" r:id="rId49"/>
    <p:sldId id="309" r:id="rId50"/>
    <p:sldId id="310" r:id="rId51"/>
    <p:sldId id="311" r:id="rId5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3DA2A-2F24-4095-949E-7BA4615FB252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2A2C5-E9C4-46D3-9B2A-A60BB4DADB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3DB48-2ECE-4394-B430-79F3566D0D2A}" type="datetimeFigureOut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839BF-844C-4304-9578-21C6170F24E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7697527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839BF-844C-4304-9578-21C6170F24E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839BF-844C-4304-9578-21C6170F24E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29797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839BF-844C-4304-9578-21C6170F24E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29797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C532-CA90-404E-8BE1-4B8A6689BA62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0C8D-9979-44FB-B532-86EC9A0EEC43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7CA2-D48E-45ED-902A-5ECDC2CAD2B7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1FF0-303E-4758-9147-04793B61F830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0"/>
            </a:lvl1pPr>
          </a:lstStyle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7A22-A992-43D9-AF3A-FD0F07519C8F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1691-8008-4F17-B119-89288BC50E9F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1DF4-F482-4A92-8A83-F0DAE2E7FFDF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C91C-2404-487E-8248-29321E2AF0C8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1052-96D2-42D3-B1A6-8C57C30F1AEC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E4DB-2B4C-4422-BACC-0149D596FACF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7CF-FBB0-44CE-A66E-8F12D7D78E38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712EC51-BD02-4711-BB84-7F3F6D70C4E7}" type="datetime1">
              <a:rPr lang="zh-TW" altLang="en-US" smtClean="0"/>
              <a:pPr/>
              <a:t>2020/3/31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0DA9C1C-19FD-41F0-B910-0889D141076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7544" y="1371600"/>
            <a:ext cx="8352928" cy="1927225"/>
          </a:xfrm>
        </p:spPr>
        <p:txBody>
          <a:bodyPr/>
          <a:lstStyle/>
          <a:p>
            <a:r>
              <a:rPr lang="zh-TW" altLang="en-US" sz="4800" b="1" dirty="0" smtClean="0"/>
              <a:t>共有物</a:t>
            </a:r>
            <a:r>
              <a:rPr lang="en-US" altLang="zh-TW" sz="4800" b="1" dirty="0" smtClean="0"/>
              <a:t>(</a:t>
            </a:r>
            <a:r>
              <a:rPr lang="zh-TW" altLang="en-US" sz="4800" b="1" dirty="0" smtClean="0"/>
              <a:t>土地、建物</a:t>
            </a:r>
            <a:r>
              <a:rPr lang="en-US" altLang="zh-TW" sz="4800" b="1" dirty="0" smtClean="0"/>
              <a:t>)</a:t>
            </a:r>
            <a:r>
              <a:rPr lang="zh-TW" altLang="en-US" sz="4800" b="1" dirty="0" smtClean="0"/>
              <a:t>使用管理</a:t>
            </a:r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en-US" sz="4800" b="1" dirty="0" smtClean="0"/>
              <a:t>攻防策略</a:t>
            </a:r>
            <a:r>
              <a:rPr lang="en-US" altLang="zh-TW" sz="4800" b="1" dirty="0" smtClean="0"/>
              <a:t>(</a:t>
            </a:r>
            <a:r>
              <a:rPr lang="zh-TW" altLang="en-US" sz="4800" b="1" dirty="0" smtClean="0"/>
              <a:t>分管登記</a:t>
            </a:r>
            <a:r>
              <a:rPr lang="en-US" altLang="zh-TW" sz="5000" dirty="0" smtClean="0"/>
              <a:t>)</a:t>
            </a:r>
            <a:endParaRPr lang="zh-TW" altLang="en-US" sz="5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0034" y="4000504"/>
            <a:ext cx="8206680" cy="1940024"/>
          </a:xfrm>
        </p:spPr>
        <p:txBody>
          <a:bodyPr>
            <a:normAutofit/>
          </a:bodyPr>
          <a:lstStyle/>
          <a:p>
            <a:r>
              <a:rPr lang="zh-TW" altLang="en-US" sz="3200" b="1" dirty="0" smtClean="0"/>
              <a:t>報告人</a:t>
            </a:r>
            <a:r>
              <a:rPr lang="en-US" altLang="zh-TW" sz="4000" b="1" dirty="0" smtClean="0"/>
              <a:t>: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黃煒家</a:t>
            </a:r>
            <a:r>
              <a:rPr lang="zh-TW" altLang="en-US" sz="4000" b="1" dirty="0" smtClean="0"/>
              <a:t>  </a:t>
            </a:r>
            <a:r>
              <a:rPr lang="en-US" altLang="zh-TW" sz="4000" b="1" dirty="0" smtClean="0"/>
              <a:t>(</a:t>
            </a:r>
            <a:r>
              <a:rPr lang="zh-TW" altLang="en-US" sz="3200" b="1" dirty="0" smtClean="0"/>
              <a:t>地政士、經紀人</a:t>
            </a:r>
            <a:r>
              <a:rPr lang="en-US" altLang="zh-TW" sz="3200" b="1" dirty="0" smtClean="0"/>
              <a:t>)</a:t>
            </a:r>
          </a:p>
          <a:p>
            <a:r>
              <a:rPr lang="zh-TW" altLang="en-US" sz="3200" b="1" dirty="0" smtClean="0"/>
              <a:t>黃煒家、朱日紅、黃方芳聯合地政士事務所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D0DA9C1C-19FD-41F0-B910-0889D1410769}" type="slidenum">
              <a:rPr lang="zh-TW" altLang="en-US" smtClean="0"/>
              <a:pPr/>
              <a:t>0</a:t>
            </a:fld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171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裁判分割應注意事項</a:t>
            </a:r>
            <a:r>
              <a:rPr lang="en-US" altLang="zh-TW" sz="4400" b="1" dirty="0" smtClean="0"/>
              <a:t>(2/2)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3600" b="1" dirty="0" smtClean="0"/>
              <a:t>六、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應注意訴訟中對造會否再設定抵押權？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600" b="1" dirty="0" smtClean="0"/>
              <a:t>七、共有物標示分割後之土地，其改算地價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　　（公告現值）是否不同？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八、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共有物所有權分割後，各共有人分割前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rgbClr val="FF0000"/>
                </a:solidFill>
              </a:rPr>
              <a:t>　　後是否產生差額？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600" b="1" dirty="0" smtClean="0"/>
              <a:t>九、共有物所有權分割後，有差額時，應如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　　何補償地價及該補償地價之計算方式？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十、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共有物所有權分割後，因有差額所生土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rgbClr val="FF0000"/>
                </a:solidFill>
              </a:rPr>
              <a:t>　　地增值稅之金額及其負擔對象</a:t>
            </a:r>
            <a:r>
              <a:rPr lang="zh-TW" altLang="en-US" sz="3200" dirty="0" smtClean="0">
                <a:solidFill>
                  <a:srgbClr val="FF0000"/>
                </a:solidFill>
              </a:rPr>
              <a:t>。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分管多數決執行與登記之程序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4034"/>
            <a:ext cx="8229600" cy="487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zh-TW" altLang="en-US" sz="3200" b="1" dirty="0" smtClean="0"/>
              <a:t>一、依民法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820</a:t>
            </a:r>
            <a:r>
              <a:rPr lang="zh-TW" altLang="en-US" sz="3200" b="1" dirty="0" smtClean="0"/>
              <a:t>條、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土地法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34-1</a:t>
            </a:r>
            <a:r>
              <a:rPr lang="zh-TW" altLang="en-US" sz="3200" b="1" dirty="0" smtClean="0"/>
              <a:t>條計算多數之</a:t>
            </a:r>
            <a:endParaRPr lang="en-US" altLang="zh-TW" sz="3200" b="1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/>
              <a:t>       方法</a:t>
            </a:r>
            <a:endParaRPr lang="en-US" altLang="zh-TW" sz="3200" b="1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/>
              <a:t>二、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多數決定分管方案</a:t>
            </a:r>
            <a:r>
              <a:rPr lang="zh-TW" altLang="en-US" sz="3200" b="1" dirty="0" smtClean="0"/>
              <a:t>後，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依法通知其他未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　　會同之共有人</a:t>
            </a:r>
            <a:r>
              <a:rPr lang="zh-TW" altLang="en-US" sz="3200" b="1" dirty="0" smtClean="0"/>
              <a:t>告知，如不同意分管方案</a:t>
            </a:r>
            <a:endParaRPr lang="en-US" altLang="zh-TW" sz="3200" b="1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/>
              <a:t>　　時，未會同之共有人可向法院申請裁定</a:t>
            </a:r>
            <a:endParaRPr lang="en-US" altLang="zh-TW" sz="3200" b="1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/>
              <a:t>　　變更分管方案</a:t>
            </a:r>
            <a:endParaRPr lang="en-US" altLang="zh-TW" sz="3200" b="1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/>
              <a:t>三、登記機關於辦理分管登記時，只有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形式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　　審查，非實質審查，</a:t>
            </a:r>
            <a:r>
              <a:rPr lang="zh-TW" altLang="en-US" sz="3200" b="1" dirty="0" smtClean="0"/>
              <a:t>故於登記申請書備</a:t>
            </a:r>
            <a:endParaRPr lang="en-US" altLang="zh-TW" sz="3200" b="1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/>
              <a:t>　　註欄切結“確已通知其他共有人”，不</a:t>
            </a:r>
            <a:endParaRPr lang="en-US" altLang="zh-TW" sz="3200" b="1" dirty="0" smtClean="0"/>
          </a:p>
          <a:p>
            <a:pPr>
              <a:spcBef>
                <a:spcPts val="0"/>
              </a:spcBef>
              <a:buNone/>
            </a:pPr>
            <a:r>
              <a:rPr lang="zh-TW" altLang="en-US" sz="3200" b="1" dirty="0" smtClean="0"/>
              <a:t>　　需檢附通知文件</a:t>
            </a:r>
            <a:endParaRPr lang="en-US" altLang="zh-TW" sz="3200" b="1" dirty="0" smtClean="0"/>
          </a:p>
          <a:p>
            <a:pPr>
              <a:buNone/>
            </a:pP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90600"/>
          </a:xfrm>
        </p:spPr>
        <p:txBody>
          <a:bodyPr>
            <a:noAutofit/>
          </a:bodyPr>
          <a:lstStyle/>
          <a:p>
            <a:r>
              <a:rPr lang="zh-TW" altLang="en-US" sz="6000" b="1" dirty="0" smtClean="0"/>
              <a:t>分管與分割攻防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/>
              <a:t>一、</a:t>
            </a:r>
            <a:r>
              <a:rPr lang="zh-TW" altLang="en-US" sz="3600" b="1" dirty="0" smtClean="0"/>
              <a:t>分管登記後，可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裁判分割共有物</a:t>
            </a:r>
            <a:r>
              <a:rPr lang="zh-TW" altLang="en-US" sz="3600" b="1" dirty="0" smtClean="0"/>
              <a:t>、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　　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打亂</a:t>
            </a:r>
            <a:r>
              <a:rPr lang="zh-TW" altLang="en-US" sz="3600" b="1" dirty="0" smtClean="0"/>
              <a:t>原分管登記之約定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二、可考慮於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分管中一併申請禁止分割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rgbClr val="FF0000"/>
                </a:solidFill>
              </a:rPr>
              <a:t>　　之期限</a:t>
            </a:r>
            <a:r>
              <a:rPr lang="zh-TW" altLang="en-US" sz="3600" b="1" dirty="0" smtClean="0"/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破解</a:t>
            </a:r>
            <a:r>
              <a:rPr lang="zh-TW" altLang="en-US" sz="3600" b="1" dirty="0" smtClean="0"/>
              <a:t>裁判分割共有物，於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　　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期限屆至前，有效維持分管效力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分管契約</a:t>
            </a:r>
            <a:r>
              <a:rPr lang="zh-TW" altLang="en-US" sz="4800" b="1" dirty="0" smtClean="0"/>
              <a:t>對人之效力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3200" b="1" dirty="0" smtClean="0"/>
              <a:t>一、受讓人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二、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繼承人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/>
              <a:t>三、同意之共有人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四、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未會同之共有人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/>
              <a:t>五、善意第三人（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無拘束力</a:t>
            </a:r>
            <a:r>
              <a:rPr lang="zh-TW" altLang="en-US" sz="3200" b="1" dirty="0" smtClean="0"/>
              <a:t>）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六、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惡意第三人</a:t>
            </a:r>
            <a:r>
              <a:rPr lang="zh-TW" altLang="en-US" sz="3200" b="1" dirty="0" smtClean="0"/>
              <a:t>（有拘束力）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註：大法官釋字</a:t>
            </a:r>
            <a:r>
              <a:rPr lang="en-US" altLang="zh-TW" sz="3200" b="1" dirty="0" smtClean="0"/>
              <a:t>349</a:t>
            </a:r>
            <a:r>
              <a:rPr lang="zh-TW" altLang="en-US" sz="3200" b="1" dirty="0" smtClean="0"/>
              <a:t>號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民法</a:t>
            </a:r>
            <a:r>
              <a:rPr lang="en-US" altLang="zh-TW" sz="3200" b="1" dirty="0" smtClean="0"/>
              <a:t>826-1</a:t>
            </a:r>
            <a:r>
              <a:rPr lang="zh-TW" altLang="en-US" sz="3200" b="1" dirty="0" smtClean="0"/>
              <a:t>條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1438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/>
              <a:t>大法官釋字</a:t>
            </a:r>
            <a:r>
              <a:rPr lang="en-US" altLang="zh-TW" sz="3600" b="1" dirty="0" smtClean="0"/>
              <a:t>349 </a:t>
            </a:r>
            <a:r>
              <a:rPr lang="zh-TW" altLang="en-US" sz="3600" b="1" dirty="0" smtClean="0"/>
              <a:t>號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6000768"/>
          </a:xfrm>
        </p:spPr>
        <p:txBody>
          <a:bodyPr>
            <a:normAutofit lnSpcReduction="10000"/>
          </a:bodyPr>
          <a:lstStyle/>
          <a:p>
            <a:pPr fontAlgn="t">
              <a:buNone/>
            </a:pPr>
            <a:r>
              <a:rPr lang="zh-TW" altLang="en-US" b="1" dirty="0" smtClean="0"/>
              <a:t>解釋公布日期：民國 </a:t>
            </a:r>
            <a:r>
              <a:rPr lang="en-US" altLang="zh-TW" b="1" dirty="0" smtClean="0"/>
              <a:t>83</a:t>
            </a:r>
            <a:r>
              <a:rPr lang="zh-TW" altLang="en-US" b="1" dirty="0" smtClean="0"/>
              <a:t>年</a:t>
            </a:r>
            <a:r>
              <a:rPr lang="en-US" altLang="zh-TW" b="1" dirty="0" smtClean="0"/>
              <a:t>6</a:t>
            </a:r>
            <a:r>
              <a:rPr lang="zh-TW" altLang="en-US" b="1" dirty="0" smtClean="0"/>
              <a:t>月</a:t>
            </a:r>
            <a:r>
              <a:rPr lang="en-US" altLang="zh-TW" b="1" dirty="0" smtClean="0"/>
              <a:t>3</a:t>
            </a:r>
            <a:r>
              <a:rPr lang="zh-TW" altLang="en-US" b="1" dirty="0" smtClean="0"/>
              <a:t>日</a:t>
            </a:r>
            <a:endParaRPr lang="en-US" altLang="zh-TW" b="1" dirty="0" smtClean="0"/>
          </a:p>
          <a:p>
            <a:pPr fontAlgn="t">
              <a:buNone/>
            </a:pPr>
            <a:r>
              <a:rPr lang="zh-TW" altLang="en-US" b="1" dirty="0" smtClean="0"/>
              <a:t>解釋爭點：</a:t>
            </a:r>
            <a:r>
              <a:rPr lang="zh-TW" altLang="en-US" sz="3200" b="1" dirty="0" smtClean="0"/>
              <a:t>認共有物分割分管契約對受讓人繼續存在</a:t>
            </a:r>
            <a:r>
              <a:rPr lang="zh-TW" altLang="en-US" sz="3600" b="1" dirty="0" smtClean="0"/>
              <a:t>之判例</a:t>
            </a:r>
            <a:endParaRPr lang="en-US" altLang="zh-TW" b="1" dirty="0" smtClean="0"/>
          </a:p>
          <a:p>
            <a:pPr fontAlgn="t">
              <a:buNone/>
            </a:pPr>
            <a:r>
              <a:rPr lang="zh-TW" altLang="en-US" b="1" dirty="0" smtClean="0"/>
              <a:t>違憲？</a:t>
            </a:r>
            <a:endParaRPr lang="en-US" altLang="zh-TW" b="1" dirty="0" smtClean="0"/>
          </a:p>
          <a:p>
            <a:pPr fontAlgn="t">
              <a:buNone/>
            </a:pPr>
            <a:r>
              <a:rPr lang="zh-TW" altLang="en-US" b="1" dirty="0" smtClean="0"/>
              <a:t>解釋文：最高法院四十八年度台上字第一０六五號判例，認為「共有人於與其他共有人訂立共有物分割或分管之特約後，縱將其應有部分讓與第三人，其分割或分管契約，對於受讓人仍繼續存在」，就維持法律秩序之安定性而言，固有其必要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惟應有部分之受讓人若不知悉有分管契約</a:t>
            </a:r>
            <a:r>
              <a:rPr lang="zh-TW" altLang="en-US" b="1" dirty="0" smtClean="0">
                <a:solidFill>
                  <a:srgbClr val="FF0000"/>
                </a:solidFill>
              </a:rPr>
              <a:t>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亦無可得而知之情形</a:t>
            </a:r>
            <a:r>
              <a:rPr lang="zh-TW" altLang="en-US" b="1" dirty="0" smtClean="0"/>
              <a:t>，受讓人</a:t>
            </a:r>
            <a:r>
              <a:rPr lang="zh-TW" altLang="en-US" b="1" dirty="0" smtClean="0">
                <a:solidFill>
                  <a:srgbClr val="FF0000"/>
                </a:solidFill>
              </a:rPr>
              <a:t>仍受</a:t>
            </a:r>
            <a:r>
              <a:rPr lang="zh-TW" altLang="en-US" b="1" dirty="0" smtClean="0"/>
              <a:t>讓與人所訂分管契約之拘束，有使善意第三人受不測損害之虞，與憲法保障人民財產權之意旨有違，首開判例在此範圍內，嗣後應不再援用。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至建築物為區分所有，其法定空地應如何使用，是否共有共用或共有專用，以及該部分讓與之效力如何</a:t>
            </a:r>
            <a:r>
              <a:rPr lang="zh-TW" altLang="en-US" b="1" dirty="0" smtClean="0"/>
              <a:t>，應儘速立法加以規範，併此說明。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民法</a:t>
            </a:r>
            <a:r>
              <a:rPr lang="en-US" altLang="zh-TW" sz="5400" b="1" dirty="0" smtClean="0"/>
              <a:t>826-1</a:t>
            </a:r>
            <a:r>
              <a:rPr lang="zh-TW" altLang="en-US" sz="5400" b="1" dirty="0" smtClean="0"/>
              <a:t>條</a:t>
            </a:r>
            <a:r>
              <a:rPr lang="en-US" altLang="zh-TW" sz="5400" b="1" dirty="0" smtClean="0"/>
              <a:t>(1/2)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876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3200" b="1" dirty="0" smtClean="0"/>
              <a:t>不動產</a:t>
            </a:r>
            <a:r>
              <a:rPr lang="zh-TW" altLang="en-US" sz="3500" b="1" dirty="0" smtClean="0"/>
              <a:t>共有人間</a:t>
            </a:r>
            <a:r>
              <a:rPr lang="zh-TW" altLang="en-US" sz="3200" b="1" dirty="0" smtClean="0"/>
              <a:t>關於共有物</a:t>
            </a:r>
            <a:r>
              <a:rPr lang="zh-TW" altLang="en-US" sz="3900" b="1" dirty="0" smtClean="0">
                <a:solidFill>
                  <a:srgbClr val="FF0000"/>
                </a:solidFill>
              </a:rPr>
              <a:t>使用、管理、分</a:t>
            </a:r>
            <a:endParaRPr lang="en-US" altLang="zh-TW" sz="39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900" b="1" dirty="0" smtClean="0">
                <a:solidFill>
                  <a:srgbClr val="FF0000"/>
                </a:solidFill>
              </a:rPr>
              <a:t>割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或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禁止分割之約定</a:t>
            </a:r>
            <a:r>
              <a:rPr lang="zh-TW" altLang="en-US" sz="3200" b="1" dirty="0" smtClean="0"/>
              <a:t>或依第八 百二十條第一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項規定所為之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決定</a:t>
            </a:r>
            <a:r>
              <a:rPr lang="zh-TW" altLang="en-US" sz="3200" b="1" dirty="0" smtClean="0"/>
              <a:t>，於登記後，對於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應有部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分之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受讓人或取得物權之人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具有效力</a:t>
            </a:r>
            <a:r>
              <a:rPr lang="zh-TW" altLang="en-US" sz="4400" b="1" dirty="0" smtClean="0"/>
              <a:t>。其</a:t>
            </a:r>
            <a:endParaRPr lang="en-US" altLang="zh-TW" sz="4400" b="1" dirty="0" smtClean="0"/>
          </a:p>
          <a:p>
            <a:pPr>
              <a:buNone/>
            </a:pPr>
            <a:r>
              <a:rPr lang="zh-TW" altLang="en-US" sz="4400" b="1" dirty="0" smtClean="0"/>
              <a:t>由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法院裁定所定之管理，經登記後，亦同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。 </a:t>
            </a:r>
            <a:endParaRPr lang="en-US" altLang="zh-TW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民法</a:t>
            </a:r>
            <a:r>
              <a:rPr lang="en-US" altLang="zh-TW" sz="4800" b="1" dirty="0" smtClean="0"/>
              <a:t>826-1</a:t>
            </a:r>
            <a:r>
              <a:rPr lang="zh-TW" altLang="en-US" sz="4800" b="1" dirty="0" smtClean="0"/>
              <a:t>條</a:t>
            </a:r>
            <a:r>
              <a:rPr lang="en-US" altLang="zh-TW" sz="4800" b="1" dirty="0" smtClean="0"/>
              <a:t>(2/2)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2800" b="1" dirty="0" smtClean="0"/>
              <a:t>動產共有人間就共有物為前項之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約定</a:t>
            </a:r>
            <a:r>
              <a:rPr lang="zh-TW" altLang="en-US" sz="2800" b="1" dirty="0" smtClean="0"/>
              <a:t>、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決定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/>
              <a:t>或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法院所為之裁定</a:t>
            </a:r>
            <a:r>
              <a:rPr lang="zh-TW" altLang="en-US" sz="2800" b="1" dirty="0" smtClean="0"/>
              <a:t>，</a:t>
            </a:r>
            <a:r>
              <a:rPr lang="zh-TW" altLang="en-US" sz="3200" b="1" dirty="0" smtClean="0"/>
              <a:t>對於應有 部分之受讓人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或取得物權之人</a:t>
            </a:r>
            <a:r>
              <a:rPr lang="zh-TW" altLang="en-US" sz="2800" b="1" dirty="0" smtClean="0"/>
              <a:t>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以受讓或取得時知悉其情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事或可得而知者 為限，亦具有效力</a:t>
            </a:r>
            <a:r>
              <a:rPr lang="zh-TW" altLang="en-US" sz="2800" b="1" dirty="0" smtClean="0"/>
              <a:t>。 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3200" b="1" dirty="0" smtClean="0"/>
              <a:t>共有物應有部分讓與時，受讓人對讓與人就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共有物因使用、管理或其他情 形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所生之負擔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連帶負清償責任。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各種登記簿之名稱</a:t>
            </a:r>
            <a:r>
              <a:rPr lang="en-US" altLang="zh-TW" sz="4800" b="1" dirty="0" smtClean="0"/>
              <a:t>(1/4)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rgbClr val="FF0000"/>
                </a:solidFill>
              </a:rPr>
              <a:t>一、</a:t>
            </a:r>
            <a:r>
              <a:rPr lang="zh-TW" altLang="en-US" sz="6000" dirty="0" smtClean="0">
                <a:solidFill>
                  <a:srgbClr val="FF0000"/>
                </a:solidFill>
              </a:rPr>
              <a:t>日據時代</a:t>
            </a:r>
            <a:endParaRPr lang="en-US" altLang="zh-TW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zh-TW" sz="3600" b="1" dirty="0" smtClean="0"/>
              <a:t>一</a:t>
            </a:r>
            <a:r>
              <a:rPr lang="en-US" altLang="zh-TW" sz="3600" b="1" dirty="0" smtClean="0"/>
              <a:t>)</a:t>
            </a:r>
            <a:r>
              <a:rPr lang="zh-TW" altLang="zh-TW" sz="3600" b="1" dirty="0" smtClean="0"/>
              <a:t>土地臺帳及連名簿</a:t>
            </a:r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zh-TW" sz="3600" b="1" dirty="0" smtClean="0"/>
              <a:t>二</a:t>
            </a:r>
            <a:r>
              <a:rPr lang="en-US" altLang="zh-TW" sz="3600" b="1" dirty="0" smtClean="0"/>
              <a:t>)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見出帳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即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索引簿</a:t>
            </a:r>
            <a:r>
              <a:rPr lang="en-US" altLang="zh-TW" sz="3600" b="1" dirty="0" smtClean="0"/>
              <a:t>)</a:t>
            </a:r>
            <a:endParaRPr lang="zh-TW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zh-TW" sz="3600" b="1" dirty="0" smtClean="0"/>
              <a:t>三</a:t>
            </a:r>
            <a:r>
              <a:rPr lang="en-US" altLang="zh-TW" sz="3600" b="1" dirty="0" smtClean="0"/>
              <a:t>)</a:t>
            </a:r>
            <a:r>
              <a:rPr lang="zh-TW" altLang="zh-TW" sz="3600" b="1" dirty="0" smtClean="0"/>
              <a:t>日據時期土地及建物登記簿</a:t>
            </a:r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zh-TW" sz="3600" b="1" dirty="0" smtClean="0"/>
              <a:t>四</a:t>
            </a:r>
            <a:r>
              <a:rPr lang="en-US" altLang="zh-TW" sz="3600" b="1" dirty="0" smtClean="0"/>
              <a:t>)</a:t>
            </a:r>
            <a:r>
              <a:rPr lang="zh-TW" altLang="zh-TW" sz="3600" b="1" dirty="0" smtClean="0"/>
              <a:t>土地共同人名簿</a:t>
            </a:r>
            <a:endParaRPr lang="en-US" altLang="zh-TW" sz="3600" b="1" dirty="0" smtClean="0"/>
          </a:p>
          <a:p>
            <a:pPr>
              <a:buNone/>
            </a:pP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各種登記簿之名稱</a:t>
            </a:r>
            <a:r>
              <a:rPr lang="en-US" altLang="zh-TW" sz="5400" b="1" dirty="0" smtClean="0"/>
              <a:t>(2/4)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二、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光復後迄今</a:t>
            </a:r>
            <a:endParaRPr lang="zh-TW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200" b="1" dirty="0" smtClean="0"/>
              <a:t>(</a:t>
            </a:r>
            <a:r>
              <a:rPr lang="zh-TW" altLang="zh-TW" sz="3200" b="1" dirty="0" smtClean="0"/>
              <a:t>一</a:t>
            </a:r>
            <a:r>
              <a:rPr lang="en-US" altLang="zh-TW" sz="3200" b="1" dirty="0" smtClean="0"/>
              <a:t>)</a:t>
            </a:r>
            <a:r>
              <a:rPr lang="zh-TW" altLang="zh-TW" sz="3200" b="1" dirty="0" smtClean="0">
                <a:solidFill>
                  <a:srgbClr val="FF0000"/>
                </a:solidFill>
              </a:rPr>
              <a:t>臺灣省土地關係人繳驗憑證申報書</a:t>
            </a:r>
          </a:p>
          <a:p>
            <a:pPr>
              <a:buNone/>
            </a:pPr>
            <a:r>
              <a:rPr lang="en-US" altLang="zh-TW" sz="3200" b="1" dirty="0" smtClean="0"/>
              <a:t>(</a:t>
            </a:r>
            <a:r>
              <a:rPr lang="zh-TW" altLang="zh-TW" sz="3200" b="1" dirty="0" smtClean="0"/>
              <a:t>二</a:t>
            </a:r>
            <a:r>
              <a:rPr lang="en-US" altLang="zh-TW" sz="3200" b="1" dirty="0" smtClean="0"/>
              <a:t>)</a:t>
            </a:r>
            <a:r>
              <a:rPr lang="zh-TW" altLang="zh-TW" sz="3200" b="1" dirty="0" smtClean="0"/>
              <a:t>建築情形改良物填報表</a:t>
            </a:r>
          </a:p>
          <a:p>
            <a:pPr>
              <a:buNone/>
            </a:pPr>
            <a:r>
              <a:rPr lang="en-US" altLang="zh-TW" sz="3200" b="1" dirty="0" smtClean="0"/>
              <a:t>(</a:t>
            </a:r>
            <a:r>
              <a:rPr lang="zh-TW" altLang="zh-TW" sz="3200" b="1" dirty="0" smtClean="0"/>
              <a:t>三</a:t>
            </a:r>
            <a:r>
              <a:rPr lang="en-US" altLang="zh-TW" sz="3200" b="1" dirty="0" smtClean="0"/>
              <a:t>)</a:t>
            </a:r>
            <a:r>
              <a:rPr lang="zh-TW" altLang="zh-TW" sz="3200" b="1" dirty="0" smtClean="0">
                <a:solidFill>
                  <a:srgbClr val="FF0000"/>
                </a:solidFill>
              </a:rPr>
              <a:t>光復初期土地舊簿及土地共有人名簿</a:t>
            </a:r>
          </a:p>
          <a:p>
            <a:pPr>
              <a:buNone/>
            </a:pPr>
            <a:r>
              <a:rPr lang="en-US" altLang="zh-TW" sz="3200" b="1" dirty="0" smtClean="0"/>
              <a:t>(</a:t>
            </a:r>
            <a:r>
              <a:rPr lang="zh-TW" altLang="zh-TW" sz="3200" b="1" dirty="0" smtClean="0"/>
              <a:t>四</a:t>
            </a:r>
            <a:r>
              <a:rPr lang="en-US" altLang="zh-TW" sz="3200" b="1" dirty="0" smtClean="0"/>
              <a:t>)</a:t>
            </a:r>
            <a:r>
              <a:rPr lang="zh-TW" altLang="zh-TW" sz="3200" b="1" dirty="0" smtClean="0"/>
              <a:t>光復初期建物舊簿</a:t>
            </a:r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重造前舊簿</a:t>
            </a:r>
            <a:r>
              <a:rPr lang="en-US" altLang="zh-TW" sz="3200" b="1" dirty="0" smtClean="0"/>
              <a:t>)</a:t>
            </a:r>
            <a:endParaRPr lang="zh-TW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(</a:t>
            </a:r>
            <a:r>
              <a:rPr lang="zh-TW" altLang="zh-TW" sz="3200" b="1" dirty="0" smtClean="0"/>
              <a:t>五</a:t>
            </a:r>
            <a:r>
              <a:rPr lang="en-US" altLang="zh-TW" sz="3200" b="1" dirty="0" smtClean="0"/>
              <a:t>)</a:t>
            </a:r>
            <a:r>
              <a:rPr lang="zh-TW" altLang="zh-TW" sz="3200" b="1" dirty="0" smtClean="0"/>
              <a:t>重新編造之土地及建物登記簿</a:t>
            </a:r>
            <a:r>
              <a:rPr lang="en-US" altLang="zh-TW" sz="3200" b="1" dirty="0" smtClean="0"/>
              <a:t>(</a:t>
            </a:r>
            <a:r>
              <a:rPr lang="zh-TW" altLang="zh-TW" sz="3200" b="1" dirty="0" smtClean="0"/>
              <a:t>新簿</a:t>
            </a:r>
            <a:r>
              <a:rPr lang="en-US" altLang="zh-TW" sz="3200" b="1" dirty="0" smtClean="0"/>
              <a:t>)</a:t>
            </a:r>
          </a:p>
          <a:p>
            <a:pPr>
              <a:buNone/>
            </a:pPr>
            <a:r>
              <a:rPr lang="zh-TW" altLang="en-US" sz="3200" b="1" dirty="0" smtClean="0"/>
              <a:t>      </a:t>
            </a:r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電子處理前舊簿</a:t>
            </a:r>
            <a:r>
              <a:rPr lang="en-US" altLang="zh-TW" sz="3200" b="1" dirty="0" smtClean="0"/>
              <a:t>)</a:t>
            </a:r>
            <a:endParaRPr lang="zh-TW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(</a:t>
            </a:r>
            <a:r>
              <a:rPr lang="zh-TW" altLang="zh-TW" sz="3200" b="1" dirty="0" smtClean="0"/>
              <a:t>六</a:t>
            </a:r>
            <a:r>
              <a:rPr lang="en-US" altLang="zh-TW" sz="3200" b="1" dirty="0" smtClean="0"/>
              <a:t>)</a:t>
            </a:r>
            <a:r>
              <a:rPr lang="zh-TW" altLang="zh-TW" sz="3200" b="1" dirty="0" smtClean="0"/>
              <a:t>電腦化後</a:t>
            </a:r>
            <a:r>
              <a:rPr lang="zh-TW" altLang="en-US" sz="3200" b="1" dirty="0" smtClean="0"/>
              <a:t>電子謄本一、二、三類</a:t>
            </a:r>
            <a:endParaRPr lang="zh-TW" altLang="zh-TW" sz="3200" b="1" dirty="0" smtClean="0"/>
          </a:p>
          <a:p>
            <a:pPr>
              <a:buNone/>
            </a:pP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各種登記簿之名稱</a:t>
            </a:r>
            <a:r>
              <a:rPr lang="en-US" altLang="zh-TW" sz="4800" b="1" dirty="0" smtClean="0"/>
              <a:t>(3/4)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三、</a:t>
            </a:r>
            <a:r>
              <a:rPr lang="zh-TW" altLang="en-US" sz="8000" dirty="0" smtClean="0"/>
              <a:t>專簿</a:t>
            </a:r>
            <a:endParaRPr lang="en-US" altLang="zh-TW" sz="3200" dirty="0" smtClean="0"/>
          </a:p>
          <a:p>
            <a:pPr>
              <a:buNone/>
            </a:pPr>
            <a:r>
              <a:rPr lang="en-US" altLang="zh-TW" sz="3200" dirty="0" smtClean="0"/>
              <a:t>(</a:t>
            </a:r>
            <a:r>
              <a:rPr lang="zh-TW" altLang="en-US" sz="3200" dirty="0" smtClean="0"/>
              <a:t>一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信託專簿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200" dirty="0" smtClean="0"/>
              <a:t>(</a:t>
            </a:r>
            <a:r>
              <a:rPr lang="zh-TW" altLang="en-US" sz="3200" dirty="0" smtClean="0"/>
              <a:t>二</a:t>
            </a:r>
            <a:r>
              <a:rPr lang="en-US" altLang="zh-TW" sz="3200" dirty="0" smtClean="0"/>
              <a:t>)</a:t>
            </a:r>
            <a:r>
              <a:rPr lang="zh-TW" altLang="en-US" sz="4400" b="1" dirty="0" smtClean="0"/>
              <a:t>共有物使用管理專簿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dirty="0" smtClean="0"/>
              <a:t>(</a:t>
            </a:r>
            <a:r>
              <a:rPr lang="zh-TW" altLang="en-US" sz="3200" dirty="0" smtClean="0"/>
              <a:t>三</a:t>
            </a:r>
            <a:r>
              <a:rPr lang="en-US" altLang="zh-TW" sz="3200" dirty="0" smtClean="0"/>
              <a:t>)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土地使用收益限制約定專簿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zh-TW" altLang="en-US" sz="4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6000" b="1" dirty="0" smtClean="0"/>
              <a:t>所有權之型態</a:t>
            </a:r>
            <a:endParaRPr lang="zh-TW" altLang="en-US" sz="6000" b="1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5400" b="1" dirty="0" smtClean="0"/>
              <a:t>1.</a:t>
            </a:r>
            <a:r>
              <a:rPr lang="zh-TW" altLang="en-US" sz="5400" b="1" dirty="0" smtClean="0"/>
              <a:t>單一所有權</a:t>
            </a:r>
            <a:endParaRPr lang="en-US" altLang="zh-TW" sz="5400" b="1" dirty="0" smtClean="0"/>
          </a:p>
          <a:p>
            <a:pPr>
              <a:buNone/>
            </a:pPr>
            <a:r>
              <a:rPr lang="en-US" altLang="zh-TW" sz="5400" b="1" dirty="0" smtClean="0"/>
              <a:t>2.</a:t>
            </a:r>
            <a:r>
              <a:rPr lang="zh-TW" altLang="en-US" sz="5400" b="1" dirty="0" smtClean="0"/>
              <a:t>持分所有權</a:t>
            </a:r>
            <a:endParaRPr lang="en-US" altLang="zh-TW" sz="5400" b="1" dirty="0" smtClean="0"/>
          </a:p>
          <a:p>
            <a:pPr>
              <a:buNone/>
            </a:pPr>
            <a:r>
              <a:rPr lang="en-US" altLang="zh-TW" sz="5400" b="1" dirty="0" smtClean="0"/>
              <a:t>3.</a:t>
            </a:r>
            <a:r>
              <a:rPr lang="zh-TW" altLang="en-US" sz="5400" b="1" dirty="0" smtClean="0"/>
              <a:t>公同共有所有權</a:t>
            </a:r>
            <a:endParaRPr lang="en-US" altLang="zh-TW" sz="5400" b="1" dirty="0" smtClean="0"/>
          </a:p>
          <a:p>
            <a:pPr>
              <a:buNone/>
            </a:pPr>
            <a:r>
              <a:rPr lang="en-US" altLang="zh-TW" sz="5400" b="1" dirty="0" smtClean="0"/>
              <a:t>4.</a:t>
            </a:r>
            <a:r>
              <a:rPr lang="zh-TW" altLang="en-US" sz="5400" b="1" dirty="0" smtClean="0"/>
              <a:t>持分</a:t>
            </a:r>
            <a:r>
              <a:rPr lang="en-US" altLang="zh-TW" sz="5400" b="1" dirty="0" smtClean="0"/>
              <a:t>+</a:t>
            </a:r>
            <a:r>
              <a:rPr lang="zh-TW" altLang="en-US" sz="5400" b="1" dirty="0" smtClean="0"/>
              <a:t>公同共有</a:t>
            </a:r>
            <a:endParaRPr lang="zh-TW" altLang="en-US" sz="54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7881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各種資料之名稱</a:t>
            </a:r>
            <a:r>
              <a:rPr lang="en-US" altLang="zh-TW" sz="4800" b="1" dirty="0" smtClean="0"/>
              <a:t>(4/4)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5400" b="1" dirty="0" smtClean="0"/>
              <a:t>四</a:t>
            </a:r>
            <a:r>
              <a:rPr lang="zh-TW" altLang="en-US" sz="3200" dirty="0" smtClean="0"/>
              <a:t>、</a:t>
            </a:r>
            <a:r>
              <a:rPr lang="zh-TW" altLang="en-US" sz="6000" b="1" dirty="0" smtClean="0"/>
              <a:t>其他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一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/>
              <a:t>登記原件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二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/>
              <a:t>參考資訊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三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/>
              <a:t>歸戶資料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四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地籍異動索引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五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/>
              <a:t>土地建物異動清冊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六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/>
              <a:t>送件明細表</a:t>
            </a:r>
            <a:endParaRPr lang="zh-TW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990600"/>
          </a:xfrm>
        </p:spPr>
        <p:txBody>
          <a:bodyPr>
            <a:normAutofit/>
          </a:bodyPr>
          <a:lstStyle/>
          <a:p>
            <a:r>
              <a:rPr lang="zh-TW" altLang="en-US" sz="4400" b="1" dirty="0" smtClean="0"/>
              <a:t>分管登記之變更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2800" b="1" dirty="0" smtClean="0"/>
              <a:t>一、甲、乙、丙→協議分管登記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　　協議書＋分管位置圖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二、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甲、乙、丙→新立協議書＋圖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/>
              <a:t>三、辦理共有物</a:t>
            </a:r>
            <a:r>
              <a:rPr lang="zh-TW" altLang="en-US" sz="3600" b="1" dirty="0" smtClean="0"/>
              <a:t>使用管理變更登記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四、文件同前、全部重新檢附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五、登記原因→註記登記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六、謄本標示部其他登記事項欄位→變更　年　月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　　　日收件號</a:t>
            </a:r>
            <a:endParaRPr lang="en-US" altLang="zh-TW" sz="28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9906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/>
              <a:t>分管登記之塗銷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土登</a:t>
            </a:r>
            <a:r>
              <a:rPr lang="en-US" altLang="zh-TW" sz="3600" b="1" dirty="0" smtClean="0"/>
              <a:t>155-4</a:t>
            </a:r>
            <a:r>
              <a:rPr lang="zh-TW" altLang="en-US" sz="3600" b="1" dirty="0" smtClean="0"/>
              <a:t>條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1.</a:t>
            </a:r>
            <a:r>
              <a:rPr lang="zh-TW" altLang="en-US" sz="3600" b="1" dirty="0" smtClean="0"/>
              <a:t>申請書</a:t>
            </a:r>
            <a:r>
              <a:rPr lang="en-US" altLang="zh-TW" sz="3600" b="1" dirty="0" smtClean="0"/>
              <a:t>(</a:t>
            </a:r>
            <a:r>
              <a:rPr lang="zh-TW" altLang="en-US" sz="4800" b="1" dirty="0" smtClean="0"/>
              <a:t>申請人</a:t>
            </a:r>
            <a:r>
              <a:rPr lang="zh-TW" altLang="en-US" sz="3600" b="1" dirty="0" smtClean="0"/>
              <a:t>、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新受讓人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r>
              <a:rPr lang="en-US" altLang="zh-TW" sz="3600" b="1" dirty="0" smtClean="0"/>
              <a:t>2.</a:t>
            </a:r>
            <a:r>
              <a:rPr lang="zh-TW" altLang="en-US" sz="3600" b="1" dirty="0" smtClean="0"/>
              <a:t>清冊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3.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塗銷同意書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600" b="1" dirty="0" smtClean="0"/>
              <a:t>4.</a:t>
            </a:r>
            <a:r>
              <a:rPr lang="zh-TW" altLang="en-US" sz="3600" b="1" dirty="0" smtClean="0"/>
              <a:t>身分文件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600" b="1" dirty="0" smtClean="0"/>
              <a:t>5.</a:t>
            </a:r>
            <a:r>
              <a:rPr lang="zh-TW" altLang="en-US" sz="3600" b="1" dirty="0" smtClean="0"/>
              <a:t>印鑑證明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土地登記規則</a:t>
            </a:r>
            <a:r>
              <a:rPr lang="en-US" altLang="zh-TW" sz="4400" b="1" dirty="0" smtClean="0"/>
              <a:t>155-4</a:t>
            </a:r>
            <a:r>
              <a:rPr lang="zh-TW" altLang="en-US" sz="4400" b="1" dirty="0" smtClean="0"/>
              <a:t>條</a:t>
            </a:r>
            <a:r>
              <a:rPr lang="en-US" altLang="zh-TW" sz="4400" b="1" dirty="0" smtClean="0"/>
              <a:t>(1/2)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5007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2800" b="1" dirty="0" smtClean="0"/>
              <a:t>依第一百五十五條之一或第一百五十五條之二規定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登記之內容，於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登記後 有變更或塗銷者</a:t>
            </a:r>
            <a:r>
              <a:rPr lang="zh-TW" altLang="en-US" sz="2800" b="1" dirty="0" smtClean="0"/>
              <a:t>，申請人應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檢附登記申請書、變更或同意塗銷之文件向登 記機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關提出申請。 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前項申請為變更登記者，登記機關應將收件年月日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字號、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變更事項</a:t>
            </a:r>
            <a:r>
              <a:rPr lang="zh-TW" altLang="en-US" sz="2800" b="1" dirty="0" smtClean="0"/>
              <a:t>及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變更 年月日</a:t>
            </a:r>
            <a:r>
              <a:rPr lang="zh-TW" altLang="en-US" sz="2800" b="1" dirty="0" smtClean="0"/>
              <a:t>，於登記簿標示部或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>
                <a:solidFill>
                  <a:srgbClr val="FF0000"/>
                </a:solidFill>
              </a:rPr>
              <a:t>該區分地上權及與其有使用收益限制之物權</a:t>
            </a:r>
            <a:r>
              <a:rPr lang="zh-TW" altLang="en-US" sz="2800" b="1" dirty="0" smtClean="0"/>
              <a:t>所 有權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部或他項權利部其他登記事項欄註明；申請為塗銷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登記者，應將原登 記之註記塗銷。 </a:t>
            </a:r>
            <a:endParaRPr lang="en-US" altLang="zh-TW" sz="28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土地登記規則</a:t>
            </a:r>
            <a:r>
              <a:rPr lang="en-US" altLang="zh-TW" sz="4800" b="1" dirty="0" smtClean="0"/>
              <a:t>155-4</a:t>
            </a:r>
            <a:r>
              <a:rPr lang="zh-TW" altLang="en-US" sz="4800" b="1" dirty="0" smtClean="0"/>
              <a:t>條</a:t>
            </a:r>
            <a:r>
              <a:rPr lang="en-US" altLang="zh-TW" sz="4800" b="1" dirty="0" smtClean="0"/>
              <a:t>(2/2)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5400" dirty="0" smtClean="0"/>
              <a:t>前項登記完畢後，登記機關應將登記申請書件複印</a:t>
            </a:r>
            <a:endParaRPr lang="en-US" altLang="zh-TW" sz="5400" dirty="0" smtClean="0"/>
          </a:p>
          <a:p>
            <a:pPr>
              <a:buNone/>
            </a:pPr>
            <a:r>
              <a:rPr lang="zh-TW" altLang="en-US" sz="5400" dirty="0" smtClean="0"/>
              <a:t>併入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共有物使用管理專 簿</a:t>
            </a:r>
            <a:r>
              <a:rPr lang="zh-TW" altLang="en-US" sz="4000" dirty="0" smtClean="0"/>
              <a:t>或</a:t>
            </a:r>
            <a:r>
              <a:rPr lang="zh-TW" altLang="en-US" sz="6000" b="1" dirty="0" smtClean="0"/>
              <a:t>土地使用</a:t>
            </a:r>
            <a:r>
              <a:rPr lang="zh-TW" altLang="en-US" sz="5400" b="1" dirty="0" smtClean="0"/>
              <a:t>收益限制約定</a:t>
            </a:r>
            <a:endParaRPr lang="en-US" altLang="zh-TW" sz="5400" b="1" dirty="0" smtClean="0"/>
          </a:p>
          <a:p>
            <a:pPr>
              <a:buNone/>
            </a:pPr>
            <a:r>
              <a:rPr lang="zh-TW" altLang="en-US" sz="5400" b="1" dirty="0" smtClean="0"/>
              <a:t>專簿</a:t>
            </a:r>
            <a:r>
              <a:rPr lang="zh-TW" altLang="en-US" sz="5400" dirty="0" smtClean="0"/>
              <a:t>。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分管登記之書表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一、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分管契約書</a:t>
            </a:r>
            <a:r>
              <a:rPr lang="en-US" altLang="zh-TW" sz="3600" b="1" dirty="0" smtClean="0"/>
              <a:t>(</a:t>
            </a:r>
            <a:r>
              <a:rPr lang="zh-TW" altLang="en-US" sz="4000" b="1" dirty="0" smtClean="0"/>
              <a:t>全體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r>
              <a:rPr lang="zh-TW" altLang="en-US" sz="3600" b="1" dirty="0" smtClean="0"/>
              <a:t>二、分管決定書</a:t>
            </a:r>
            <a:r>
              <a:rPr lang="en-US" altLang="zh-TW" sz="3600" b="1" dirty="0" smtClean="0"/>
              <a:t>(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多數決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r>
              <a:rPr lang="zh-TW" altLang="en-US" sz="3600" b="1" dirty="0" smtClean="0"/>
              <a:t>三、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共同出租約定書</a:t>
            </a:r>
            <a:r>
              <a:rPr lang="en-US" altLang="zh-TW" sz="3600" b="1" dirty="0" smtClean="0"/>
              <a:t>(</a:t>
            </a:r>
            <a:r>
              <a:rPr lang="zh-TW" altLang="en-US" sz="4000" b="1" dirty="0" smtClean="0"/>
              <a:t>全體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/>
              <a:t> 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四、出租決定書</a:t>
            </a:r>
            <a:r>
              <a:rPr lang="en-US" altLang="zh-TW" sz="3600" b="1" dirty="0" smtClean="0"/>
              <a:t>(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多數決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r>
              <a:rPr lang="zh-TW" altLang="en-US" sz="3600" b="1" dirty="0" smtClean="0"/>
              <a:t>五、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共有物分割期限約定書</a:t>
            </a:r>
            <a:r>
              <a:rPr lang="en-US" altLang="zh-TW" sz="3600" b="1" dirty="0" smtClean="0"/>
              <a:t>(</a:t>
            </a:r>
            <a:r>
              <a:rPr lang="zh-TW" altLang="en-US" sz="4000" b="1" dirty="0" smtClean="0"/>
              <a:t>全體</a:t>
            </a:r>
            <a:r>
              <a:rPr lang="en-US" altLang="zh-TW" sz="3600" b="1" dirty="0" smtClean="0"/>
              <a:t>)</a:t>
            </a:r>
          </a:p>
          <a:p>
            <a:pPr>
              <a:buNone/>
            </a:pPr>
            <a:r>
              <a:rPr lang="zh-TW" altLang="en-US" sz="3600" b="1" dirty="0" smtClean="0"/>
              <a:t>六、共有物</a:t>
            </a:r>
            <a:r>
              <a:rPr lang="zh-TW" altLang="en-US" sz="4000" b="1" dirty="0" smtClean="0"/>
              <a:t>禁止分割期限</a:t>
            </a:r>
            <a:r>
              <a:rPr lang="zh-TW" altLang="en-US" sz="3600" b="1" dirty="0" smtClean="0"/>
              <a:t>約定書</a:t>
            </a:r>
            <a:r>
              <a:rPr lang="en-US" altLang="zh-TW" sz="3600" b="1" dirty="0" smtClean="0"/>
              <a:t>(</a:t>
            </a:r>
            <a:r>
              <a:rPr lang="zh-TW" altLang="en-US" sz="4000" b="1" dirty="0" smtClean="0"/>
              <a:t>全體</a:t>
            </a:r>
            <a:r>
              <a:rPr lang="en-US" altLang="zh-TW" sz="3600" b="1" dirty="0" smtClean="0"/>
              <a:t>)</a:t>
            </a:r>
            <a:endParaRPr lang="zh-TW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分管契約書</a:t>
            </a:r>
            <a:r>
              <a:rPr lang="en-US" altLang="zh-TW" sz="4400" b="1" dirty="0" smtClean="0"/>
              <a:t>(</a:t>
            </a:r>
            <a:r>
              <a:rPr lang="zh-TW" altLang="en-US" sz="4800" b="1" dirty="0" smtClean="0"/>
              <a:t>全體同意</a:t>
            </a:r>
            <a:r>
              <a:rPr lang="en-US" altLang="zh-TW" sz="4400" b="1" dirty="0" smtClean="0"/>
              <a:t>)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共有物分別管理契約書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endParaRPr lang="en-US" altLang="zh-TW" sz="4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/>
              <a:t>立書人甲、乙二人為００地號土地之所有權人，面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積００平方公尺，權利範圍各</a:t>
            </a:r>
            <a:r>
              <a:rPr lang="en-US" altLang="zh-TW" sz="3000" b="1" dirty="0" smtClean="0"/>
              <a:t>1/2</a:t>
            </a:r>
            <a:r>
              <a:rPr lang="zh-TW" altLang="en-US" sz="3000" b="1" dirty="0" smtClean="0"/>
              <a:t>，今因雙方協議就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上開土地之</a:t>
            </a:r>
            <a:r>
              <a:rPr lang="zh-TW" altLang="en-US" sz="3500" b="1" dirty="0" smtClean="0">
                <a:solidFill>
                  <a:srgbClr val="FF0000"/>
                </a:solidFill>
              </a:rPr>
              <a:t>特定位置</a:t>
            </a:r>
            <a:r>
              <a:rPr lang="zh-TW" altLang="en-US" sz="3000" b="1" dirty="0" smtClean="0"/>
              <a:t>分別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管理</a:t>
            </a:r>
            <a:r>
              <a:rPr lang="zh-TW" altLang="en-US" sz="3000" b="1" dirty="0" smtClean="0"/>
              <a:t>及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使用收益</a:t>
            </a:r>
            <a:r>
              <a:rPr lang="zh-TW" altLang="en-US" sz="3000" b="1" dirty="0" smtClean="0"/>
              <a:t>，茲予約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定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分管範圍如附圖</a:t>
            </a:r>
            <a:r>
              <a:rPr lang="zh-TW" altLang="en-US" sz="3000" b="1" dirty="0" smtClean="0"/>
              <a:t>，並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同意</a:t>
            </a:r>
            <a:r>
              <a:rPr lang="zh-TW" altLang="en-US" sz="3000" b="1" dirty="0" smtClean="0"/>
              <a:t>共同向登記機關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申請共</a:t>
            </a:r>
            <a:endParaRPr lang="en-US" altLang="zh-TW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>
                <a:solidFill>
                  <a:srgbClr val="FF0000"/>
                </a:solidFill>
              </a:rPr>
              <a:t>有物使用管理登記</a:t>
            </a:r>
            <a:r>
              <a:rPr lang="zh-TW" altLang="en-US" sz="3000" b="1" dirty="0" smtClean="0"/>
              <a:t>，恐口無憑，特立此書</a:t>
            </a:r>
            <a:r>
              <a:rPr lang="zh-TW" altLang="en-US" sz="2800" dirty="0" smtClean="0"/>
              <a:t>。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/>
              <a:t>分管決定書</a:t>
            </a:r>
            <a:r>
              <a:rPr lang="en-US" altLang="zh-TW" dirty="0" smtClean="0"/>
              <a:t>(</a:t>
            </a:r>
            <a:r>
              <a:rPr lang="zh-TW" altLang="en-US" sz="5400" b="1" dirty="0" smtClean="0"/>
              <a:t>多數決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76826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共有物分別管理決定書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endParaRPr lang="en-US" altLang="zh-TW" sz="4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600" b="1" dirty="0" smtClean="0"/>
              <a:t>立書人甲丙丁為００地號土地之所有權人，面積０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０平方公尺，權利範圍</a:t>
            </a:r>
            <a:r>
              <a:rPr lang="en-US" altLang="zh-TW" sz="4100" b="1" dirty="0" smtClean="0">
                <a:solidFill>
                  <a:srgbClr val="FF0000"/>
                </a:solidFill>
              </a:rPr>
              <a:t>9/10</a:t>
            </a:r>
            <a:r>
              <a:rPr lang="zh-TW" altLang="en-US" sz="3600" b="1" dirty="0" smtClean="0"/>
              <a:t>，今因無法與另一共有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人乙達成上開土地之分管約定及使用收益，分管範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圍如附圖，並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向登記機關申請共有物使用管理登記</a:t>
            </a:r>
            <a:r>
              <a:rPr lang="zh-TW" altLang="en-US" sz="3600" b="1" dirty="0" smtClean="0"/>
              <a:t>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恐口無憑，特立此書。</a:t>
            </a:r>
            <a:endParaRPr lang="zh-TW" altLang="en-US" sz="3600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5300" b="1" dirty="0" smtClean="0"/>
              <a:t>共同出租約定書</a:t>
            </a:r>
            <a:r>
              <a:rPr lang="en-US" altLang="zh-TW" sz="8000" b="1" dirty="0" smtClean="0"/>
              <a:t>(</a:t>
            </a:r>
            <a:r>
              <a:rPr lang="zh-TW" altLang="en-US" sz="6000" b="1" dirty="0" smtClean="0"/>
              <a:t>全體</a:t>
            </a:r>
            <a:r>
              <a:rPr lang="en-US" altLang="zh-TW" sz="6000" b="1" dirty="0" smtClean="0"/>
              <a:t>)</a:t>
            </a:r>
            <a:endParaRPr lang="zh-TW" altLang="en-US" sz="6000" b="1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共有物共同出租約定書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endParaRPr lang="en-US" altLang="zh-TW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/>
              <a:t>立書人甲、乙二人為００地號土地之所有權人，面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積００平方公尺，權利範圍各</a:t>
            </a:r>
            <a:r>
              <a:rPr lang="en-US" altLang="zh-TW" sz="3000" b="1" dirty="0" smtClean="0"/>
              <a:t>1/2</a:t>
            </a:r>
            <a:r>
              <a:rPr lang="zh-TW" altLang="en-US" sz="3000" b="1" dirty="0" smtClean="0"/>
              <a:t>，今因雙方協議就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上開土地共同出租予承租人丙，並同意共同向登記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機關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申請共有物使用管理登記，</a:t>
            </a:r>
            <a:r>
              <a:rPr lang="zh-TW" altLang="en-US" sz="3000" b="1" dirty="0" smtClean="0"/>
              <a:t>恐口無憑，特立此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書。</a:t>
            </a:r>
            <a:endParaRPr lang="zh-TW" altLang="en-US" sz="3000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 smtClean="0"/>
              <a:t>出租決定書</a:t>
            </a:r>
            <a:r>
              <a:rPr lang="en-US" altLang="zh-TW" sz="6700" b="1" dirty="0" smtClean="0"/>
              <a:t>(</a:t>
            </a:r>
            <a:r>
              <a:rPr lang="zh-TW" altLang="en-US" sz="5400" b="1" dirty="0" smtClean="0"/>
              <a:t>多數決</a:t>
            </a:r>
            <a:r>
              <a:rPr lang="en-US" altLang="zh-TW" sz="5400" b="1" dirty="0" smtClean="0"/>
              <a:t>)</a:t>
            </a:r>
            <a:endParaRPr lang="zh-TW" altLang="en-US" sz="5400" b="1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zh-TW" altLang="en-US" sz="4400" b="1" dirty="0" smtClean="0"/>
              <a:t>共有物出租決定書</a:t>
            </a:r>
            <a:endParaRPr lang="en-US" altLang="zh-TW" sz="4400" b="1" dirty="0" smtClean="0"/>
          </a:p>
          <a:p>
            <a:endParaRPr lang="en-US" altLang="zh-TW" sz="4400" b="1" dirty="0" smtClean="0"/>
          </a:p>
          <a:p>
            <a:pPr>
              <a:buNone/>
            </a:pPr>
            <a:r>
              <a:rPr lang="zh-TW" altLang="en-US" sz="2800" b="1" dirty="0" smtClean="0"/>
              <a:t>立書人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甲丙丁</a:t>
            </a:r>
            <a:r>
              <a:rPr lang="zh-TW" altLang="en-US" sz="2800" b="1" dirty="0" smtClean="0"/>
              <a:t>為００地號土地之所有權人，面積０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０平方公尺，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權利範圍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9/10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，</a:t>
            </a:r>
            <a:r>
              <a:rPr lang="zh-TW" altLang="en-US" sz="2800" b="1" dirty="0" smtClean="0"/>
              <a:t>今因無法與另一共有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人乙達成協議就上開土地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共同出租</a:t>
            </a:r>
            <a:r>
              <a:rPr lang="zh-TW" altLang="en-US" sz="2800" b="1" dirty="0" smtClean="0"/>
              <a:t>，特依民法</a:t>
            </a:r>
            <a:r>
              <a:rPr lang="en-US" altLang="zh-TW" sz="2800" b="1" dirty="0" smtClean="0"/>
              <a:t>820</a:t>
            </a:r>
          </a:p>
          <a:p>
            <a:pPr>
              <a:buNone/>
            </a:pPr>
            <a:r>
              <a:rPr lang="zh-TW" altLang="en-US" sz="2800" b="1" dirty="0" smtClean="0"/>
              <a:t>條第</a:t>
            </a:r>
            <a:r>
              <a:rPr lang="en-US" altLang="zh-TW" sz="2800" b="1" dirty="0" smtClean="0"/>
              <a:t>1</a:t>
            </a:r>
            <a:r>
              <a:rPr lang="zh-TW" altLang="en-US" sz="2800" b="1" dirty="0" smtClean="0"/>
              <a:t>項規定，決定就上開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土地之全部共同出租</a:t>
            </a:r>
            <a:r>
              <a:rPr lang="zh-TW" altLang="en-US" sz="2800" b="1" dirty="0" smtClean="0"/>
              <a:t>予承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租人</a:t>
            </a:r>
            <a:r>
              <a:rPr lang="en-US" altLang="zh-TW" sz="2800" b="1" dirty="0" smtClean="0"/>
              <a:t>A</a:t>
            </a:r>
            <a:r>
              <a:rPr lang="zh-TW" altLang="en-US" sz="2800" b="1" dirty="0" smtClean="0"/>
              <a:t>，並向登記機關申請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共有物使用管理登記</a:t>
            </a:r>
            <a:r>
              <a:rPr lang="zh-TW" altLang="en-US" sz="2800" b="1" dirty="0" smtClean="0"/>
              <a:t>，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恐口無憑，特立此書。</a:t>
            </a:r>
            <a:endParaRPr lang="zh-TW" altLang="en-US" sz="2800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分管登記</a:t>
            </a:r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債權行為→公示第三人</a:t>
            </a:r>
            <a:r>
              <a:rPr lang="en-US" altLang="zh-TW" sz="4400" b="1" dirty="0" smtClean="0"/>
              <a:t>)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b="1" dirty="0" smtClean="0"/>
              <a:t>一、共有物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土地、建物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使用管理</a:t>
            </a:r>
            <a:r>
              <a:rPr lang="zh-TW" altLang="en-US" sz="3600" b="1" dirty="0" smtClean="0"/>
              <a:t>之登記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zh-TW" altLang="en-US" sz="3600" b="1" dirty="0" smtClean="0"/>
              <a:t>二、土地需完成總登記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zh-TW" altLang="en-US" sz="3600" b="1" dirty="0" smtClean="0"/>
              <a:t>三、建物需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完成建物第一次登記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3600" b="1" dirty="0" smtClean="0"/>
              <a:t>四、對共有物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使用、管理、分割、禁止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     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分割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3600" b="1" dirty="0" smtClean="0"/>
              <a:t>→</a:t>
            </a:r>
            <a:r>
              <a:rPr lang="zh-TW" altLang="en-US" sz="3600" b="1" dirty="0" smtClean="0"/>
              <a:t>向登記機關申請登載於土地、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en-US" altLang="zh-TW" sz="3600" b="1" dirty="0"/>
              <a:t> </a:t>
            </a:r>
            <a:r>
              <a:rPr lang="en-US" altLang="zh-TW" sz="3600" b="1" dirty="0" smtClean="0"/>
              <a:t>      </a:t>
            </a:r>
            <a:r>
              <a:rPr lang="zh-TW" altLang="en-US" sz="3600" b="1" dirty="0" smtClean="0"/>
              <a:t>建物登記簿，達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共有人內部約定</a:t>
            </a:r>
            <a:r>
              <a:rPr lang="zh-TW" altLang="en-US" sz="3600" b="1" dirty="0" smtClean="0"/>
              <a:t>及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公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     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示之效果</a:t>
            </a:r>
            <a:endParaRPr lang="zh-TW" alt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34229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共有物分割期限約定書</a:t>
            </a:r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全體</a:t>
            </a:r>
            <a:r>
              <a:rPr lang="en-US" altLang="zh-TW" sz="4400" b="1" dirty="0" smtClean="0"/>
              <a:t>)</a:t>
            </a:r>
            <a:endParaRPr lang="zh-TW" altLang="en-US" sz="4400" b="1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共有物分割期限約定書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endParaRPr lang="en-US" altLang="zh-TW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/>
              <a:t>立書人甲、乙二人為００地號土地之所有權人，面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積００平方公尺，權利範圍各</a:t>
            </a:r>
            <a:r>
              <a:rPr lang="en-US" altLang="zh-TW" sz="2800" b="1" dirty="0" smtClean="0"/>
              <a:t>1/2</a:t>
            </a:r>
            <a:r>
              <a:rPr lang="zh-TW" altLang="en-US" sz="2800" b="1" dirty="0" smtClean="0"/>
              <a:t>，今因雙方協議就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上開土地於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協議成立後五年內應辦理分割</a:t>
            </a:r>
            <a:r>
              <a:rPr lang="zh-TW" altLang="en-US" sz="2800" b="1" dirty="0" smtClean="0"/>
              <a:t>，範圍如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附圖，並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同意共同向登記機關申請共有物使用管理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>
                <a:solidFill>
                  <a:srgbClr val="FF0000"/>
                </a:solidFill>
              </a:rPr>
              <a:t>登記</a:t>
            </a:r>
            <a:r>
              <a:rPr lang="zh-TW" altLang="en-US" sz="2800" b="1" dirty="0" smtClean="0"/>
              <a:t>，恐口無憑，特立此書。</a:t>
            </a:r>
            <a:endParaRPr lang="zh-TW" altLang="en-US" sz="2800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共有物禁止分割期限約定書</a:t>
            </a:r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全體</a:t>
            </a:r>
            <a:r>
              <a:rPr lang="en-US" altLang="zh-TW" sz="4400" b="1" dirty="0" smtClean="0"/>
              <a:t>)</a:t>
            </a:r>
            <a:endParaRPr lang="zh-TW" altLang="en-US" sz="4400" b="1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共有物禁止分割期限約定書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endParaRPr lang="en-US" altLang="zh-TW" sz="4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/>
              <a:t>立書人甲、乙二人為００地號土地之所有權人，面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積００平方公尺，權利範圍各</a:t>
            </a:r>
            <a:r>
              <a:rPr lang="en-US" altLang="zh-TW" sz="2800" b="1" dirty="0" smtClean="0"/>
              <a:t>1/2</a:t>
            </a:r>
            <a:r>
              <a:rPr lang="zh-TW" altLang="en-US" sz="2800" b="1" dirty="0" smtClean="0"/>
              <a:t>，今因雙方就上開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土地已有協議分管範圍，擬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另約定於協議成立後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10</a:t>
            </a:r>
          </a:p>
          <a:p>
            <a:pPr>
              <a:buNone/>
            </a:pPr>
            <a:r>
              <a:rPr lang="zh-TW" altLang="en-US" sz="2800" b="1" dirty="0" smtClean="0">
                <a:solidFill>
                  <a:srgbClr val="FF0000"/>
                </a:solidFill>
              </a:rPr>
              <a:t>年內禁止分割</a:t>
            </a:r>
            <a:r>
              <a:rPr lang="zh-TW" altLang="en-US" sz="2800" b="1" dirty="0" smtClean="0"/>
              <a:t>，並同意共同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向登記機關申請共有物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>
                <a:solidFill>
                  <a:srgbClr val="FF0000"/>
                </a:solidFill>
              </a:rPr>
              <a:t>使用管理登記</a:t>
            </a:r>
            <a:r>
              <a:rPr lang="zh-TW" altLang="en-US" sz="2800" b="1" dirty="0" smtClean="0"/>
              <a:t>，恐口無憑，特立此書。</a:t>
            </a:r>
            <a:endParaRPr lang="zh-TW" altLang="en-US" sz="2800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分管攻防戰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甲乙共有各</a:t>
            </a:r>
            <a:endParaRPr lang="zh-TW" altLang="en-US" b="1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642918"/>
            <a:ext cx="785818" cy="843536"/>
          </a:xfrm>
          <a:prstGeom prst="rect">
            <a:avLst/>
          </a:prstGeom>
          <a:noFill/>
        </p:spPr>
      </p:pic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/>
              <a:t>一、甲乙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未分管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/>
              <a:t>二、甲</a:t>
            </a:r>
            <a:r>
              <a:rPr lang="zh-TW" altLang="en-US" sz="3600" b="1" dirty="0" smtClean="0"/>
              <a:t>未經</a:t>
            </a:r>
            <a:r>
              <a:rPr lang="zh-TW" altLang="en-US" sz="3200" b="1" dirty="0" smtClean="0"/>
              <a:t>乙</a:t>
            </a:r>
            <a:r>
              <a:rPr lang="zh-TW" altLang="en-US" sz="3600" b="1" dirty="0" smtClean="0"/>
              <a:t>同意</a:t>
            </a:r>
            <a:r>
              <a:rPr lang="zh-TW" altLang="en-US" sz="3200" b="1" dirty="0" smtClean="0"/>
              <a:t>興建</a:t>
            </a:r>
            <a:r>
              <a:rPr lang="en-US" altLang="zh-TW" sz="3200" b="1" dirty="0" smtClean="0"/>
              <a:t>A</a:t>
            </a:r>
            <a:r>
              <a:rPr lang="zh-TW" altLang="en-US" sz="3200" b="1" dirty="0" smtClean="0"/>
              <a:t>屋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三、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乙可主張何種權利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/>
              <a:t>四、甲乙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有分管</a:t>
            </a:r>
            <a:r>
              <a:rPr lang="zh-TW" altLang="en-US" sz="3200" b="1" dirty="0" smtClean="0"/>
              <a:t>，對乙之主張有何效果</a:t>
            </a:r>
            <a:endParaRPr lang="zh-TW" altLang="en-US" sz="3200" b="1" dirty="0"/>
          </a:p>
        </p:txBody>
      </p:sp>
      <p:pic>
        <p:nvPicPr>
          <p:cNvPr id="10" name="圖片 9" descr="未命名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4071942"/>
            <a:ext cx="7247813" cy="2392888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990600"/>
          </a:xfrm>
        </p:spPr>
        <p:txBody>
          <a:bodyPr>
            <a:normAutofit/>
          </a:bodyPr>
          <a:lstStyle/>
          <a:p>
            <a:r>
              <a:rPr lang="zh-TW" altLang="en-US" sz="4400" b="1" dirty="0" smtClean="0"/>
              <a:t>乙可主張之權利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一、</a:t>
            </a:r>
            <a:r>
              <a:rPr lang="zh-TW" altLang="en-US" sz="4400" dirty="0" smtClean="0">
                <a:solidFill>
                  <a:srgbClr val="FF0000"/>
                </a:solidFill>
              </a:rPr>
              <a:t>民法</a:t>
            </a:r>
            <a:r>
              <a:rPr lang="en-US" altLang="zh-TW" sz="4400" dirty="0" smtClean="0">
                <a:solidFill>
                  <a:srgbClr val="FF0000"/>
                </a:solidFill>
              </a:rPr>
              <a:t>179</a:t>
            </a:r>
            <a:r>
              <a:rPr lang="zh-TW" altLang="en-US" sz="4400" dirty="0" smtClean="0">
                <a:solidFill>
                  <a:srgbClr val="FF0000"/>
                </a:solidFill>
              </a:rPr>
              <a:t>條</a:t>
            </a:r>
            <a:endParaRPr lang="en-US" altLang="zh-TW" sz="4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TW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/>
              <a:t>無法律上之原因而受利益，致他人受損害者，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應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返還其利益</a:t>
            </a:r>
            <a:r>
              <a:rPr lang="zh-TW" altLang="en-US" sz="3200" b="1" dirty="0" smtClean="0"/>
              <a:t>。雖有法律上 之原因，而其後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已不存在者，亦同。</a:t>
            </a:r>
            <a:endParaRPr lang="en-US" altLang="zh-TW" sz="32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乙可主張之權利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3200" dirty="0" smtClean="0"/>
              <a:t>二、</a:t>
            </a:r>
            <a:r>
              <a:rPr lang="zh-TW" altLang="en-US" sz="4300" b="1" dirty="0" smtClean="0">
                <a:solidFill>
                  <a:srgbClr val="FF0000"/>
                </a:solidFill>
              </a:rPr>
              <a:t>民法</a:t>
            </a:r>
            <a:r>
              <a:rPr lang="en-US" altLang="zh-TW" sz="4300" b="1" dirty="0" smtClean="0">
                <a:solidFill>
                  <a:srgbClr val="FF0000"/>
                </a:solidFill>
              </a:rPr>
              <a:t>184</a:t>
            </a:r>
            <a:r>
              <a:rPr lang="zh-TW" altLang="en-US" sz="4300" b="1" dirty="0" smtClean="0">
                <a:solidFill>
                  <a:srgbClr val="FF0000"/>
                </a:solidFill>
              </a:rPr>
              <a:t>條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500" b="1" dirty="0" smtClean="0"/>
              <a:t>因故意或過失，不法侵害他人之權利者，負</a:t>
            </a:r>
            <a:endParaRPr lang="en-US" altLang="zh-TW" sz="3500" b="1" dirty="0" smtClean="0"/>
          </a:p>
          <a:p>
            <a:pPr>
              <a:buNone/>
            </a:pPr>
            <a:r>
              <a:rPr lang="zh-TW" altLang="en-US" sz="3500" b="1" dirty="0" smtClean="0">
                <a:solidFill>
                  <a:srgbClr val="FF0000"/>
                </a:solidFill>
              </a:rPr>
              <a:t>損害賠償責任</a:t>
            </a:r>
            <a:r>
              <a:rPr lang="zh-TW" altLang="en-US" sz="3500" b="1" dirty="0" smtClean="0"/>
              <a:t>。故意以背於善 良風俗之方法，</a:t>
            </a:r>
            <a:endParaRPr lang="en-US" altLang="zh-TW" sz="3500" b="1" dirty="0" smtClean="0"/>
          </a:p>
          <a:p>
            <a:pPr>
              <a:buNone/>
            </a:pPr>
            <a:r>
              <a:rPr lang="zh-TW" altLang="en-US" sz="3500" b="1" dirty="0" smtClean="0"/>
              <a:t>加損害於他人者亦同。 </a:t>
            </a:r>
            <a:endParaRPr lang="en-US" altLang="zh-TW" sz="3500" b="1" dirty="0" smtClean="0"/>
          </a:p>
          <a:p>
            <a:pPr>
              <a:buNone/>
            </a:pPr>
            <a:r>
              <a:rPr lang="zh-TW" altLang="en-US" sz="3500" b="1" dirty="0" smtClean="0"/>
              <a:t>違反保護他人之法律，致生損害於他人者，</a:t>
            </a:r>
            <a:endParaRPr lang="en-US" altLang="zh-TW" sz="3500" b="1" dirty="0" smtClean="0"/>
          </a:p>
          <a:p>
            <a:pPr>
              <a:buNone/>
            </a:pPr>
            <a:r>
              <a:rPr lang="zh-TW" altLang="en-US" sz="3500" b="1" dirty="0" smtClean="0"/>
              <a:t>負賠償責任。但能證明其行為 </a:t>
            </a:r>
            <a:r>
              <a:rPr lang="zh-TW" altLang="en-US" sz="3500" b="1" dirty="0" smtClean="0">
                <a:solidFill>
                  <a:srgbClr val="FF0000"/>
                </a:solidFill>
              </a:rPr>
              <a:t>無過失者，不</a:t>
            </a:r>
            <a:endParaRPr lang="en-US" altLang="zh-TW" sz="35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500" b="1" dirty="0" smtClean="0">
                <a:solidFill>
                  <a:srgbClr val="FF0000"/>
                </a:solidFill>
              </a:rPr>
              <a:t>在此限。</a:t>
            </a:r>
            <a:endParaRPr lang="en-US" altLang="zh-TW" sz="3500" b="1" dirty="0" smtClean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乙可主張之權利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三、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民法</a:t>
            </a:r>
            <a:r>
              <a:rPr lang="en-US" altLang="zh-TW" sz="4800" b="1" dirty="0" smtClean="0">
                <a:solidFill>
                  <a:srgbClr val="FF0000"/>
                </a:solidFill>
              </a:rPr>
              <a:t>767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條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/>
              <a:t>所有人對於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無權占有</a:t>
            </a:r>
            <a:r>
              <a:rPr lang="zh-TW" altLang="en-US" sz="3200" b="1" dirty="0" smtClean="0"/>
              <a:t>或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侵奪其所有物</a:t>
            </a:r>
            <a:r>
              <a:rPr lang="zh-TW" altLang="en-US" sz="3200" b="1" dirty="0" smtClean="0"/>
              <a:t>者，得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請求返還之</a:t>
            </a:r>
            <a:r>
              <a:rPr lang="zh-TW" altLang="en-US" sz="3200" b="1" dirty="0" smtClean="0"/>
              <a:t>。對於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妨害其所有 權</a:t>
            </a:r>
            <a:r>
              <a:rPr lang="zh-TW" altLang="en-US" sz="3200" b="1" dirty="0" smtClean="0"/>
              <a:t>者，得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請求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除去之</a:t>
            </a:r>
            <a:r>
              <a:rPr lang="zh-TW" altLang="en-US" sz="3200" b="1" dirty="0" smtClean="0"/>
              <a:t>。有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妨害其所有權之虞</a:t>
            </a:r>
            <a:r>
              <a:rPr lang="zh-TW" altLang="en-US" sz="3200" b="1" dirty="0" smtClean="0"/>
              <a:t>者，得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請求防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止之。 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/>
              <a:t>前項規定，於所有權以外之物權，準用之</a:t>
            </a:r>
            <a:r>
              <a:rPr lang="zh-TW" altLang="en-US" sz="3200" dirty="0" smtClean="0"/>
              <a:t>。</a:t>
            </a: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透天厝之分割與分管</a:t>
            </a:r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平面與立體</a:t>
            </a:r>
            <a:r>
              <a:rPr lang="en-US" altLang="zh-TW" sz="4400" b="1" dirty="0" smtClean="0"/>
              <a:t>)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一、</a:t>
            </a:r>
            <a:r>
              <a:rPr lang="zh-TW" altLang="en-US" sz="3600" b="1" dirty="0" smtClean="0"/>
              <a:t>建物分割之程序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dirty="0" smtClean="0"/>
              <a:t>1</a:t>
            </a:r>
            <a:r>
              <a:rPr lang="en-US" altLang="zh-TW" sz="3200" b="1" dirty="0" smtClean="0"/>
              <a:t>.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變更使用執照</a:t>
            </a:r>
            <a:r>
              <a:rPr lang="zh-TW" altLang="en-US" sz="3200" b="1" dirty="0" smtClean="0"/>
              <a:t>由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1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棟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1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戶變更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1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棟</a:t>
            </a:r>
            <a:r>
              <a:rPr lang="en-US" altLang="zh-TW" sz="3200" b="1" dirty="0" smtClean="0">
                <a:solidFill>
                  <a:srgbClr val="FF0000"/>
                </a:solidFill>
              </a:rPr>
              <a:t>2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戶</a:t>
            </a:r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實體獨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立空間</a:t>
            </a:r>
            <a:r>
              <a:rPr lang="en-US" altLang="zh-TW" sz="3200" b="1" dirty="0" smtClean="0"/>
              <a:t>)</a:t>
            </a:r>
          </a:p>
          <a:p>
            <a:pPr>
              <a:buNone/>
            </a:pPr>
            <a:r>
              <a:rPr lang="en-US" altLang="zh-TW" sz="3200" b="1" dirty="0" smtClean="0"/>
              <a:t>   (</a:t>
            </a:r>
            <a:r>
              <a:rPr lang="zh-TW" altLang="en-US" sz="3200" b="1" dirty="0" smtClean="0"/>
              <a:t>立體分割共有部分之劃分</a:t>
            </a:r>
            <a:r>
              <a:rPr lang="en-US" altLang="zh-TW" sz="3200" b="1" dirty="0" smtClean="0"/>
              <a:t>)</a:t>
            </a:r>
          </a:p>
          <a:p>
            <a:pPr>
              <a:buNone/>
            </a:pPr>
            <a:r>
              <a:rPr lang="en-US" altLang="zh-TW" sz="3200" b="1" dirty="0" smtClean="0"/>
              <a:t>2.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增編門牌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200" b="1" dirty="0" smtClean="0"/>
              <a:t>3.</a:t>
            </a:r>
            <a:r>
              <a:rPr lang="zh-TW" altLang="en-US" sz="3200" b="1" dirty="0" smtClean="0"/>
              <a:t>辦理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建物分割</a:t>
            </a:r>
            <a:r>
              <a:rPr lang="zh-TW" altLang="en-US" sz="3200" b="1" dirty="0" smtClean="0"/>
              <a:t>複丈與登記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4.</a:t>
            </a:r>
            <a:r>
              <a:rPr lang="zh-TW" altLang="en-US" sz="3200" b="1" dirty="0" smtClean="0"/>
              <a:t>土地有無併同分割</a:t>
            </a:r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法定空定檢討</a:t>
            </a:r>
            <a:r>
              <a:rPr lang="en-US" altLang="zh-TW" sz="3200" b="1" dirty="0" smtClean="0"/>
              <a:t>)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透天厝之分割與分管</a:t>
            </a:r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平面與立體</a:t>
            </a:r>
            <a:r>
              <a:rPr lang="en-US" altLang="zh-TW" sz="4400" b="1" dirty="0" smtClean="0"/>
              <a:t>)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 smtClean="0"/>
              <a:t>二、</a:t>
            </a:r>
            <a:r>
              <a:rPr lang="zh-TW" altLang="en-US" sz="3600" b="1" dirty="0" smtClean="0"/>
              <a:t>上面有困難時，即做建物分管</a:t>
            </a:r>
            <a:endParaRPr lang="en-US" altLang="zh-TW" sz="3600" b="1" dirty="0" smtClean="0"/>
          </a:p>
          <a:p>
            <a:pPr>
              <a:buNone/>
            </a:pPr>
            <a:endParaRPr lang="en-US" altLang="zh-TW" sz="3200" b="1" dirty="0" smtClean="0"/>
          </a:p>
          <a:p>
            <a:pPr>
              <a:buNone/>
            </a:pPr>
            <a:r>
              <a:rPr lang="zh-TW" altLang="en-US" sz="3200" dirty="0" smtClean="0"/>
              <a:t>　　</a:t>
            </a:r>
            <a:r>
              <a:rPr lang="zh-TW" altLang="en-US" sz="4000" b="1" dirty="0" smtClean="0"/>
              <a:t>可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立體分管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4000" b="1" dirty="0" smtClean="0"/>
              <a:t>　　可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各樓層分管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4000" b="1" dirty="0" smtClean="0"/>
              <a:t>　　可將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共有部分分管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FF0000"/>
                </a:solidFill>
              </a:rPr>
              <a:t>農地違規與節稅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7298"/>
            <a:ext cx="8435280" cy="5119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200" dirty="0" smtClean="0"/>
              <a:t>1</a:t>
            </a:r>
            <a:r>
              <a:rPr lang="en-US" altLang="zh-TW" sz="3200" b="1" dirty="0" smtClean="0"/>
              <a:t>.</a:t>
            </a:r>
            <a:r>
              <a:rPr lang="zh-TW" altLang="en-US" sz="3200" b="1" dirty="0" smtClean="0"/>
              <a:t>甲移轉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未農用之面積</a:t>
            </a:r>
            <a:r>
              <a:rPr lang="zh-TW" altLang="en-US" sz="3200" b="1" dirty="0" smtClean="0"/>
              <a:t>予其配偶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2.</a:t>
            </a:r>
            <a:r>
              <a:rPr lang="zh-TW" altLang="en-US" sz="4000" b="1" dirty="0" smtClean="0"/>
              <a:t>注意</a:t>
            </a:r>
            <a:r>
              <a:rPr lang="zh-TW" altLang="en-US" sz="3600" b="1" dirty="0" smtClean="0"/>
              <a:t>面積不得小於未農用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   之面積</a:t>
            </a:r>
            <a:endParaRPr lang="en-US" altLang="zh-TW" sz="3600" b="1" dirty="0" smtClean="0"/>
          </a:p>
          <a:p>
            <a:pPr>
              <a:buNone/>
            </a:pPr>
            <a:r>
              <a:rPr lang="en-US" altLang="zh-TW" sz="3200" b="1" dirty="0" smtClean="0"/>
              <a:t>3</a:t>
            </a:r>
            <a:r>
              <a:rPr lang="en-US" altLang="zh-TW" sz="3600" b="1" dirty="0" smtClean="0"/>
              <a:t>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立分管協議，辦理登記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sz="3200" b="1" dirty="0" smtClean="0"/>
              <a:t>4.</a:t>
            </a:r>
            <a:r>
              <a:rPr lang="zh-TW" altLang="en-US" sz="3200" b="1" dirty="0" smtClean="0"/>
              <a:t>由有農用之共有人申辦農證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5.</a:t>
            </a:r>
            <a:r>
              <a:rPr lang="zh-TW" altLang="en-US" sz="3200" b="1" dirty="0" smtClean="0"/>
              <a:t>即可取得農證，達節稅效果</a:t>
            </a:r>
            <a:endParaRPr lang="en-US" altLang="zh-TW" sz="3200" b="1" dirty="0" smtClean="0"/>
          </a:p>
          <a:p>
            <a:pPr>
              <a:buNone/>
            </a:pPr>
            <a:r>
              <a:rPr lang="en-US" altLang="zh-TW" sz="3200" b="1" dirty="0" smtClean="0"/>
              <a:t>6.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違規風險和地價稅、增值稅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   侷限於某人某處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4" name="圖片 3" descr="未命名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1571612"/>
            <a:ext cx="2667231" cy="4857784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民法</a:t>
            </a:r>
            <a:r>
              <a:rPr lang="en-US" altLang="zh-TW" sz="5400" b="1" dirty="0" smtClean="0"/>
              <a:t>820</a:t>
            </a:r>
            <a:r>
              <a:rPr lang="zh-TW" altLang="en-US" sz="5400" b="1" dirty="0" smtClean="0"/>
              <a:t>條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3600" b="1" dirty="0" smtClean="0"/>
              <a:t>共有物之管理</a:t>
            </a:r>
            <a:r>
              <a:rPr lang="zh-TW" altLang="en-US" sz="3200" b="1" dirty="0" smtClean="0"/>
              <a:t>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除契約另有約定外</a:t>
            </a:r>
            <a:r>
              <a:rPr lang="zh-TW" altLang="en-US" sz="3200" b="1" dirty="0" smtClean="0"/>
              <a:t>，應以共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有人過半數及其應有部分合計 過半數之同意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行之。但其應有部分合計逾三分之二者，其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人數不予計算。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依前項規定之管理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顯失公平者</a:t>
            </a:r>
            <a:r>
              <a:rPr lang="zh-TW" altLang="en-US" sz="3200" b="1" dirty="0" smtClean="0"/>
              <a:t>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不同意</a:t>
            </a:r>
            <a:r>
              <a:rPr lang="zh-TW" altLang="en-US" sz="3200" b="1" dirty="0" smtClean="0"/>
              <a:t>之共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有人得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聲請法院以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裁定變更</a:t>
            </a:r>
            <a:r>
              <a:rPr lang="zh-TW" altLang="en-US" sz="3200" b="1" dirty="0" smtClean="0"/>
              <a:t>之 </a:t>
            </a:r>
            <a:r>
              <a:rPr lang="zh-TW" altLang="en-US" sz="3200" dirty="0" smtClean="0"/>
              <a:t>。 </a:t>
            </a:r>
            <a:endParaRPr lang="en-US" altLang="zh-TW" sz="32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分管登記成立之方法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/>
              <a:t>一、</a:t>
            </a:r>
            <a:r>
              <a:rPr lang="zh-TW" altLang="en-US" sz="4400" b="1" dirty="0" smtClean="0"/>
              <a:t>全體</a:t>
            </a:r>
            <a:r>
              <a:rPr lang="zh-TW" altLang="en-US" sz="3600" b="1" dirty="0" smtClean="0"/>
              <a:t>共有人協議→協議書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zh-TW" altLang="en-US" sz="3600" b="1" dirty="0" smtClean="0"/>
              <a:t>二、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依民法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820</a:t>
            </a:r>
            <a:r>
              <a:rPr lang="zh-TW" altLang="en-US" sz="3600" b="1" dirty="0" smtClean="0"/>
              <a:t>、土地法第</a:t>
            </a:r>
            <a:r>
              <a:rPr lang="en-US" altLang="zh-TW" sz="3600" b="1" dirty="0" smtClean="0"/>
              <a:t>34</a:t>
            </a:r>
            <a:r>
              <a:rPr lang="zh-TW" altLang="en-US" sz="3600" b="1" dirty="0" smtClean="0"/>
              <a:t>條之</a:t>
            </a:r>
            <a:r>
              <a:rPr lang="en-US" altLang="zh-TW" sz="3600" b="1" dirty="0" smtClean="0"/>
              <a:t>1</a:t>
            </a:r>
            <a:r>
              <a:rPr lang="zh-TW" altLang="en-US" sz="3600" b="1" dirty="0" smtClean="0"/>
              <a:t>的要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en-US" altLang="zh-TW" sz="3600" b="1" dirty="0"/>
              <a:t> </a:t>
            </a:r>
            <a:r>
              <a:rPr lang="en-US" altLang="zh-TW" sz="3600" b="1" dirty="0" smtClean="0"/>
              <a:t>      </a:t>
            </a:r>
            <a:r>
              <a:rPr lang="zh-TW" altLang="en-US" sz="3600" b="1" dirty="0" smtClean="0"/>
              <a:t>件</a:t>
            </a:r>
            <a:r>
              <a:rPr lang="zh-TW" altLang="en-US" sz="4400" b="1" dirty="0" smtClean="0"/>
              <a:t>多數決</a:t>
            </a:r>
            <a:r>
              <a:rPr lang="zh-TW" altLang="en-US" sz="3600" b="1" dirty="0" smtClean="0"/>
              <a:t>→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決定書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3600" b="1" dirty="0" smtClean="0"/>
              <a:t>三、法院裁定書→依上法條多數決之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決定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 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     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分管契約</a:t>
            </a:r>
            <a:r>
              <a:rPr lang="zh-TW" altLang="en-US" sz="3600" b="1" dirty="0" smtClean="0"/>
              <a:t>來做分管登記，不同意之共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en-US" altLang="zh-TW" sz="3600" b="1" dirty="0"/>
              <a:t> </a:t>
            </a:r>
            <a:r>
              <a:rPr lang="en-US" altLang="zh-TW" sz="3600" b="1" dirty="0" smtClean="0"/>
              <a:t>       </a:t>
            </a:r>
            <a:r>
              <a:rPr lang="zh-TW" altLang="en-US" sz="3600" b="1" dirty="0" smtClean="0"/>
              <a:t>有人如認為該分管契約影響其權益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en-US" altLang="zh-TW" sz="3600" b="1" dirty="0"/>
              <a:t> </a:t>
            </a:r>
            <a:r>
              <a:rPr lang="en-US" altLang="zh-TW" sz="3600" b="1" dirty="0" smtClean="0"/>
              <a:t>       </a:t>
            </a:r>
            <a:r>
              <a:rPr lang="zh-TW" altLang="en-US" sz="3600" b="1" dirty="0" smtClean="0"/>
              <a:t>時，即可聲請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法院裁定變更分管契約。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42411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民法</a:t>
            </a:r>
            <a:r>
              <a:rPr lang="en-US" altLang="zh-TW" sz="5400" b="1" dirty="0" smtClean="0"/>
              <a:t>820</a:t>
            </a:r>
            <a:r>
              <a:rPr lang="zh-TW" altLang="en-US" sz="5400" b="1" dirty="0" smtClean="0"/>
              <a:t>條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3200" b="1" dirty="0" smtClean="0"/>
              <a:t>前二項所定之管理，因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情事變更難以繼續時</a:t>
            </a:r>
            <a:r>
              <a:rPr lang="zh-TW" altLang="en-US" sz="3200" b="1" dirty="0" smtClean="0"/>
              <a:t>，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法院得因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任何共有人之聲請 </a:t>
            </a:r>
            <a:r>
              <a:rPr lang="zh-TW" altLang="en-US" sz="3200" b="1" dirty="0" smtClean="0"/>
              <a:t>，以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裁定變更</a:t>
            </a:r>
            <a:r>
              <a:rPr lang="zh-TW" altLang="en-US" sz="3200" b="1" dirty="0" smtClean="0"/>
              <a:t>之。 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共有人依第一項規定為管理之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決定</a:t>
            </a:r>
            <a:r>
              <a:rPr lang="zh-TW" altLang="en-US" sz="3200" b="1" dirty="0" smtClean="0"/>
              <a:t>，有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故意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或重大過失</a:t>
            </a:r>
            <a:r>
              <a:rPr lang="zh-TW" altLang="en-US" sz="3200" b="1" dirty="0" smtClean="0"/>
              <a:t>，致共有人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受損害 </a:t>
            </a:r>
            <a:r>
              <a:rPr lang="zh-TW" altLang="en-US" sz="3200" b="1" dirty="0" smtClean="0"/>
              <a:t>者，對不同意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之共有人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連帶負賠償責任</a:t>
            </a:r>
            <a:r>
              <a:rPr lang="zh-TW" altLang="en-US" sz="3200" b="1" dirty="0" smtClean="0"/>
              <a:t>。 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共有物之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簡易修繕及其他保存行為</a:t>
            </a:r>
            <a:r>
              <a:rPr lang="zh-TW" altLang="en-US" sz="3200" b="1" dirty="0" smtClean="0"/>
              <a:t>，得由各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共有人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單獨為之。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民法</a:t>
            </a:r>
            <a:r>
              <a:rPr lang="en-US" altLang="zh-TW" sz="4800" b="1" dirty="0" smtClean="0"/>
              <a:t>823</a:t>
            </a:r>
            <a:r>
              <a:rPr lang="zh-TW" altLang="en-US" sz="4800" b="1" dirty="0" smtClean="0"/>
              <a:t>條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200" b="1" dirty="0" smtClean="0"/>
              <a:t>各共有人，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除法令另有規定外</a:t>
            </a:r>
            <a:r>
              <a:rPr lang="zh-TW" altLang="en-US" sz="3200" b="1" dirty="0" smtClean="0"/>
              <a:t>，得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隨時</a:t>
            </a:r>
            <a:r>
              <a:rPr lang="zh-TW" altLang="en-US" sz="3200" b="1" dirty="0" smtClean="0"/>
              <a:t>請求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分割</a:t>
            </a:r>
            <a:r>
              <a:rPr lang="zh-TW" altLang="en-US" sz="3200" b="1" dirty="0" smtClean="0"/>
              <a:t>共有物。但因物之使用目 的不能分割或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契約訂有不分割之期限者，不在此限</a:t>
            </a:r>
            <a:r>
              <a:rPr lang="zh-TW" altLang="en-US" sz="3200" b="1" dirty="0" smtClean="0"/>
              <a:t>。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前項約定不分割之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期限，不得逾五年</a:t>
            </a:r>
            <a:r>
              <a:rPr lang="zh-TW" altLang="en-US" sz="3200" b="1" dirty="0" smtClean="0"/>
              <a:t>；逾五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年者，縮短為五年。但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共有之 不動產</a:t>
            </a:r>
            <a:r>
              <a:rPr lang="zh-TW" altLang="en-US" sz="3200" b="1" dirty="0" smtClean="0"/>
              <a:t>，其契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約訂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有管理之約定時，約定不分割之期限，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不得逾三十年</a:t>
            </a:r>
            <a:r>
              <a:rPr lang="zh-TW" altLang="en-US" sz="3200" b="1" dirty="0" smtClean="0"/>
              <a:t>； 逾三十年者，縮短為三十年。 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前項情形，如有重大事由，共有人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仍得隨時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請求分割。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土地登記規則</a:t>
            </a:r>
            <a:r>
              <a:rPr lang="en-US" altLang="zh-TW" sz="4800" b="1" dirty="0" smtClean="0"/>
              <a:t>155-1</a:t>
            </a:r>
            <a:r>
              <a:rPr lang="zh-TW" altLang="en-US" sz="4800" b="1" dirty="0" smtClean="0"/>
              <a:t>條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2800" b="1" dirty="0" smtClean="0"/>
              <a:t>共有人依民法第八百二十六條之一第一項規定申請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登記者，登記機關應於 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登記簿標示部其他登記事項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>
                <a:solidFill>
                  <a:srgbClr val="FF0000"/>
                </a:solidFill>
              </a:rPr>
              <a:t>欄記明收件年月日字號及共有物使用、管理、 分割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>
                <a:solidFill>
                  <a:srgbClr val="FF0000"/>
                </a:solidFill>
              </a:rPr>
              <a:t>內容詳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共有物使用管理專簿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。 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/>
              <a:t>共有人依民法第八百二十條第一項規定所為管理之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決定或法院之裁定，申 請前項登記時，應於登記申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請書適當欄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記明確已通知他共有人</a:t>
            </a:r>
            <a:r>
              <a:rPr lang="zh-TW" altLang="en-US" sz="2800" b="1" dirty="0" smtClean="0"/>
              <a:t>並簽名；於 登記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後，決定或裁定之內容有變更，申請登記時，亦同</a:t>
            </a:r>
            <a:r>
              <a:rPr lang="zh-TW" altLang="en-US" sz="2800" dirty="0" smtClean="0"/>
              <a:t>。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土地登記規則</a:t>
            </a:r>
            <a:r>
              <a:rPr lang="en-US" altLang="zh-TW" sz="5400" b="1" dirty="0" smtClean="0"/>
              <a:t>155-2</a:t>
            </a:r>
            <a:r>
              <a:rPr lang="zh-TW" altLang="en-US" sz="5400" b="1" dirty="0" smtClean="0"/>
              <a:t>條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3600" b="1" dirty="0" smtClean="0">
                <a:solidFill>
                  <a:srgbClr val="FF0000"/>
                </a:solidFill>
              </a:rPr>
              <a:t>區分地上權人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與設定之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土地上下有使用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、收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益權利之人</a:t>
            </a:r>
            <a:r>
              <a:rPr lang="zh-TW" altLang="en-US" sz="3200" b="1" dirty="0" smtClean="0"/>
              <a:t>，就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相互間使用收 益限制之約定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事項申請登記時</a:t>
            </a:r>
            <a:r>
              <a:rPr lang="zh-TW" altLang="en-US" sz="3200" b="1" dirty="0" smtClean="0"/>
              <a:t>，登記機關應於該</a:t>
            </a:r>
            <a:r>
              <a:rPr lang="zh-TW" altLang="en-US" sz="3500" b="1" dirty="0" smtClean="0"/>
              <a:t>區分地上</a:t>
            </a:r>
            <a:endParaRPr lang="en-US" altLang="zh-TW" sz="3500" b="1" dirty="0" smtClean="0"/>
          </a:p>
          <a:p>
            <a:pPr>
              <a:buNone/>
            </a:pPr>
            <a:r>
              <a:rPr lang="zh-TW" altLang="en-US" sz="3500" b="1" dirty="0" smtClean="0"/>
              <a:t>權及與其有使用 收益限制之物權</a:t>
            </a:r>
            <a:r>
              <a:rPr lang="zh-TW" altLang="en-US" sz="3200" b="1" dirty="0" smtClean="0"/>
              <a:t>其他登記事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項欄記明收件年月日字號及使用收益限制內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容 詳</a:t>
            </a:r>
            <a:r>
              <a:rPr lang="zh-TW" altLang="en-US" sz="3500" b="1" dirty="0" smtClean="0">
                <a:solidFill>
                  <a:srgbClr val="FF0000"/>
                </a:solidFill>
              </a:rPr>
              <a:t>土地使用收益限制約定專簿</a:t>
            </a:r>
            <a:r>
              <a:rPr lang="zh-TW" altLang="en-US" sz="3200" b="1" dirty="0" smtClean="0"/>
              <a:t>。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前項約定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經土地所有權人同意者</a:t>
            </a:r>
            <a:r>
              <a:rPr lang="zh-TW" altLang="en-US" sz="3000" b="1" dirty="0" smtClean="0"/>
              <a:t>，登記機關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並應於</a:t>
            </a:r>
            <a:r>
              <a:rPr lang="zh-TW" altLang="en-US" sz="3500" b="1" dirty="0" smtClean="0"/>
              <a:t>土地所有權部</a:t>
            </a:r>
            <a:r>
              <a:rPr lang="zh-TW" altLang="en-US" sz="3000" b="1" dirty="0" smtClean="0"/>
              <a:t>其他登記 事項欄辦理登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記；其登記方式準用前項規定。</a:t>
            </a:r>
            <a:endParaRPr lang="zh-TW" altLang="en-US" sz="3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土地登記規則</a:t>
            </a:r>
            <a:r>
              <a:rPr lang="en-US" altLang="zh-TW" sz="5400" b="1" dirty="0" smtClean="0"/>
              <a:t>155-3</a:t>
            </a:r>
            <a:r>
              <a:rPr lang="zh-TW" altLang="en-US" sz="5400" b="1" dirty="0" smtClean="0"/>
              <a:t>條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3200" b="1" dirty="0" smtClean="0"/>
              <a:t>登記機關依前二條規定辦理登記後，應就其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約定、決定或法院裁定之文件 </a:t>
            </a:r>
            <a:r>
              <a:rPr lang="zh-TW" altLang="en-US" sz="3200" b="1" dirty="0" smtClean="0"/>
              <a:t>複印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裝訂成共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有物使用管理專簿或土地使用收益限制約定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專簿</a:t>
            </a:r>
            <a:r>
              <a:rPr lang="zh-TW" altLang="en-US" sz="3200" b="1" dirty="0" smtClean="0"/>
              <a:t>，提供閱覽 或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申請複印</a:t>
            </a:r>
            <a:r>
              <a:rPr lang="zh-TW" altLang="en-US" sz="3200" b="1" dirty="0" smtClean="0"/>
              <a:t>，其提供資料內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容及申請人資格、閱覽費或複印工本費之收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取 ，準用第二十四條之一及土地法第七十九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條之二規定。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800" b="1" dirty="0" smtClean="0"/>
              <a:t>共有</a:t>
            </a:r>
            <a:r>
              <a:rPr lang="zh-TW" altLang="en-US" sz="4800" b="1" dirty="0" smtClean="0"/>
              <a:t>物</a:t>
            </a:r>
            <a:r>
              <a:rPr lang="zh-TW" altLang="zh-TW" sz="4800" b="1" dirty="0" smtClean="0"/>
              <a:t>分</a:t>
            </a:r>
            <a:r>
              <a:rPr lang="zh-TW" altLang="en-US" sz="4800" b="1" dirty="0" smtClean="0"/>
              <a:t>別管理</a:t>
            </a:r>
            <a:r>
              <a:rPr lang="zh-TW" altLang="zh-TW" sz="4800" b="1" dirty="0" smtClean="0"/>
              <a:t>契約書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zh-TW" altLang="zh-TW" sz="3300" b="1" dirty="0" smtClean="0"/>
              <a:t>立契約書人：共有人王００、林００、李００、洪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zh-TW" sz="3300" b="1" dirty="0" smtClean="0"/>
              <a:t>００ 等，茲為共有土地００縣００</a:t>
            </a:r>
            <a:r>
              <a:rPr lang="en-US" altLang="zh-TW" sz="3300" b="1" dirty="0" smtClean="0"/>
              <a:t> </a:t>
            </a:r>
            <a:r>
              <a:rPr lang="zh-TW" altLang="zh-TW" sz="3300" b="1" dirty="0" smtClean="0"/>
              <a:t>鄉００段  </a:t>
            </a:r>
            <a:r>
              <a:rPr lang="en-US" altLang="zh-TW" sz="3300" b="1" dirty="0" smtClean="0"/>
              <a:t>000     </a:t>
            </a:r>
          </a:p>
          <a:p>
            <a:pPr>
              <a:buNone/>
            </a:pPr>
            <a:r>
              <a:rPr lang="zh-TW" altLang="zh-TW" sz="3300" b="1" dirty="0" smtClean="0"/>
              <a:t>地號土地，</a:t>
            </a:r>
            <a:r>
              <a:rPr lang="zh-TW" altLang="en-US" sz="3300" b="1" dirty="0" smtClean="0"/>
              <a:t>共同協商就上開土地之</a:t>
            </a:r>
            <a:r>
              <a:rPr lang="zh-TW" altLang="en-US" sz="3900" b="1" dirty="0" smtClean="0">
                <a:solidFill>
                  <a:srgbClr val="FF0000"/>
                </a:solidFill>
              </a:rPr>
              <a:t>特定位置分別管理及使用收益，</a:t>
            </a:r>
            <a:r>
              <a:rPr lang="zh-TW" altLang="en-US" sz="3900" b="1" dirty="0" smtClean="0"/>
              <a:t>茲予約定分管範圍如附件所示</a:t>
            </a:r>
            <a:r>
              <a:rPr lang="zh-TW" altLang="en-US" sz="2800" b="1" dirty="0" smtClean="0"/>
              <a:t>，</a:t>
            </a:r>
            <a:r>
              <a:rPr lang="zh-TW" altLang="en-US" sz="3500" b="1" dirty="0" smtClean="0"/>
              <a:t>並合意訂立本契約及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同意共同向登記機關申請共有物使用管理登記 </a:t>
            </a:r>
            <a:r>
              <a:rPr lang="zh-TW" altLang="en-US" sz="2800" b="1" dirty="0" smtClean="0"/>
              <a:t>，</a:t>
            </a:r>
            <a:r>
              <a:rPr lang="zh-TW" altLang="en-US" sz="3800" b="1" dirty="0" smtClean="0"/>
              <a:t>恐口無憑 ，特立此書為證。</a:t>
            </a:r>
            <a:endParaRPr lang="en-US" altLang="zh-TW" sz="2800" b="1" dirty="0" smtClean="0"/>
          </a:p>
          <a:p>
            <a:pPr>
              <a:buNone/>
            </a:pPr>
            <a:endParaRPr lang="en-US" altLang="zh-TW" sz="2800" b="1" dirty="0" smtClean="0"/>
          </a:p>
          <a:p>
            <a:pPr>
              <a:buNone/>
            </a:pPr>
            <a:r>
              <a:rPr lang="zh-TW" altLang="en-US" sz="4200" b="1" dirty="0" smtClean="0"/>
              <a:t>此致    地政事務所</a:t>
            </a:r>
            <a:endParaRPr lang="zh-TW" altLang="en-US" sz="4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 smtClean="0"/>
              <a:t>土地分管</a:t>
            </a:r>
            <a:r>
              <a:rPr lang="en-US" altLang="zh-TW" dirty="0" smtClean="0"/>
              <a:t>(</a:t>
            </a:r>
            <a:r>
              <a:rPr lang="zh-TW" altLang="en-US" dirty="0" smtClean="0"/>
              <a:t>分割</a:t>
            </a:r>
            <a:r>
              <a:rPr lang="en-US" altLang="zh-TW" dirty="0" smtClean="0"/>
              <a:t>)</a:t>
            </a:r>
            <a:r>
              <a:rPr lang="zh-TW" altLang="en-US" sz="4400" b="1" dirty="0" smtClean="0"/>
              <a:t>會議記錄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3000" b="1" dirty="0" smtClean="0"/>
              <a:t>一、時間</a:t>
            </a:r>
            <a:r>
              <a:rPr lang="en-US" altLang="zh-TW" sz="3000" b="1" dirty="0" smtClean="0"/>
              <a:t>     </a:t>
            </a:r>
            <a:r>
              <a:rPr lang="zh-TW" altLang="en-US" sz="3000" b="1" dirty="0" smtClean="0"/>
              <a:t>二、地點</a:t>
            </a:r>
            <a:r>
              <a:rPr lang="en-US" altLang="zh-TW" sz="3000" b="1" dirty="0" smtClean="0"/>
              <a:t>     </a:t>
            </a:r>
            <a:r>
              <a:rPr lang="zh-TW" altLang="en-US" sz="3000" b="1" dirty="0" smtClean="0"/>
              <a:t>三、主席</a:t>
            </a:r>
            <a:r>
              <a:rPr lang="en-US" altLang="zh-TW" sz="3000" b="1" dirty="0" smtClean="0"/>
              <a:t>       </a:t>
            </a:r>
            <a:r>
              <a:rPr lang="zh-TW" altLang="en-US" sz="3000" b="1" dirty="0" smtClean="0"/>
              <a:t>四、結論</a:t>
            </a:r>
            <a:r>
              <a:rPr lang="en-US" altLang="zh-TW" sz="3000" b="1" dirty="0" smtClean="0"/>
              <a:t>:</a:t>
            </a:r>
          </a:p>
          <a:p>
            <a:pPr>
              <a:buNone/>
            </a:pPr>
            <a:endParaRPr lang="en-US" altLang="zh-TW" b="1" dirty="0" smtClean="0"/>
          </a:p>
          <a:p>
            <a:pPr>
              <a:buNone/>
            </a:pPr>
            <a:r>
              <a:rPr lang="zh-TW" altLang="en-US" dirty="0" smtClean="0"/>
              <a:t>　</a:t>
            </a:r>
            <a:r>
              <a:rPr lang="zh-TW" altLang="en-US" sz="3000" b="1" dirty="0" smtClean="0"/>
              <a:t>　</a:t>
            </a:r>
            <a:r>
              <a:rPr lang="en-US" altLang="zh-TW" sz="3500" b="1" dirty="0" smtClean="0"/>
              <a:t>1.</a:t>
            </a:r>
            <a:r>
              <a:rPr lang="zh-TW" altLang="en-US" sz="3500" b="1" dirty="0" smtClean="0"/>
              <a:t>全體同意依民法第</a:t>
            </a:r>
            <a:r>
              <a:rPr lang="en-US" altLang="zh-TW" sz="3500" b="1" dirty="0" smtClean="0"/>
              <a:t>820</a:t>
            </a:r>
            <a:r>
              <a:rPr lang="zh-TW" altLang="en-US" sz="3500" b="1" dirty="0" smtClean="0"/>
              <a:t>條與</a:t>
            </a:r>
            <a:r>
              <a:rPr lang="en-US" altLang="zh-TW" sz="3500" b="1" dirty="0" smtClean="0"/>
              <a:t>826-1</a:t>
            </a:r>
            <a:r>
              <a:rPr lang="zh-TW" altLang="en-US" sz="3500" b="1" dirty="0" smtClean="0"/>
              <a:t>條規定於０</a:t>
            </a:r>
            <a:r>
              <a:rPr lang="zh-TW" altLang="en-US" sz="3000" b="1" dirty="0" smtClean="0"/>
              <a:t>０地政事務所</a:t>
            </a:r>
            <a:r>
              <a:rPr lang="zh-TW" altLang="en-US" sz="3500" b="1" dirty="0" smtClean="0">
                <a:solidFill>
                  <a:srgbClr val="FF0000"/>
                </a:solidFill>
              </a:rPr>
              <a:t>辦理分管註記登記</a:t>
            </a:r>
            <a:r>
              <a:rPr lang="zh-TW" altLang="en-US" sz="3500" b="1" dirty="0" smtClean="0"/>
              <a:t>，</a:t>
            </a:r>
            <a:r>
              <a:rPr lang="zh-TW" altLang="en-US" sz="3000" b="1" dirty="0" smtClean="0"/>
              <a:t>登記完成後個持分所有權人對分管範圍土地所有權視同已分割完成，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於各自分管範圍內具有全部權利並負完全責任。</a:t>
            </a:r>
            <a:endParaRPr lang="en-US" altLang="zh-TW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/>
              <a:t>       </a:t>
            </a:r>
            <a:r>
              <a:rPr lang="en-US" altLang="zh-TW" sz="3500" b="1" dirty="0" smtClean="0"/>
              <a:t>2.</a:t>
            </a:r>
            <a:r>
              <a:rPr lang="zh-TW" altLang="en-US" sz="3500" b="1" dirty="0" smtClean="0"/>
              <a:t>下圖中分管</a:t>
            </a:r>
            <a:r>
              <a:rPr lang="zh-TW" altLang="en-US" sz="3500" b="1" dirty="0" smtClean="0">
                <a:solidFill>
                  <a:srgbClr val="FF0000"/>
                </a:solidFill>
              </a:rPr>
              <a:t>界址座標以００地政事務所地籍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重測後，點號之</a:t>
            </a:r>
            <a:r>
              <a:rPr lang="zh-TW" altLang="en-US" sz="3900" b="1" dirty="0" smtClean="0">
                <a:solidFill>
                  <a:srgbClr val="FF0000"/>
                </a:solidFill>
              </a:rPr>
              <a:t>座標為基準點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，</a:t>
            </a:r>
            <a:r>
              <a:rPr lang="zh-TW" altLang="en-US" sz="3900" b="1" dirty="0" smtClean="0">
                <a:solidFill>
                  <a:srgbClr val="FF0000"/>
                </a:solidFill>
              </a:rPr>
              <a:t>其餘界址點號與座標如下表所示</a:t>
            </a:r>
            <a:r>
              <a:rPr lang="zh-TW" altLang="en-US" sz="3900" b="1" dirty="0" smtClean="0"/>
              <a:t>。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五、出席所有權人簽名</a:t>
            </a:r>
            <a:endParaRPr lang="en-US" altLang="zh-TW" sz="30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共有土地分管協議書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3200" b="1" dirty="0" smtClean="0"/>
              <a:t>共有人允許其依照上開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分管占有之狀態，移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轉占有、設定權利及其建物改良物，等一切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關於不動產處分行為</a:t>
            </a:r>
            <a:r>
              <a:rPr lang="zh-TW" altLang="en-US" sz="3200" b="1" dirty="0" smtClean="0"/>
              <a:t>，共有人絕無異議，且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本同意書之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效力及於一切繼受人及繼承人</a:t>
            </a:r>
            <a:r>
              <a:rPr lang="zh-TW" altLang="en-US" sz="3200" b="1" dirty="0" smtClean="0"/>
              <a:t>。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恐口無憑，特立此書為據。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分管契約書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4300" b="1" dirty="0" smtClean="0"/>
              <a:t>分管約定條款</a:t>
            </a:r>
            <a:endParaRPr lang="en-US" altLang="zh-TW" sz="4300" b="1" dirty="0" smtClean="0"/>
          </a:p>
          <a:p>
            <a:pPr>
              <a:buNone/>
            </a:pPr>
            <a:r>
              <a:rPr lang="zh-TW" altLang="en-US" sz="3200" b="1" dirty="0" smtClean="0"/>
              <a:t>一、共有人就</a:t>
            </a:r>
            <a:r>
              <a:rPr lang="zh-TW" altLang="en-US" sz="3500" b="1" dirty="0" smtClean="0">
                <a:solidFill>
                  <a:srgbClr val="FF0000"/>
                </a:solidFill>
              </a:rPr>
              <a:t>各自分管、使用</a:t>
            </a:r>
            <a:r>
              <a:rPr lang="zh-TW" altLang="en-US" sz="3500" b="1" dirty="0" smtClean="0"/>
              <a:t>之部分</a:t>
            </a:r>
            <a:r>
              <a:rPr lang="zh-TW" altLang="en-US" sz="3200" b="1" dirty="0" smtClean="0"/>
              <a:t>，</a:t>
            </a:r>
            <a:r>
              <a:rPr lang="zh-TW" altLang="en-US" sz="3600" b="1" dirty="0" smtClean="0"/>
              <a:t>得自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由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使用、管理、收益並改良之</a:t>
            </a:r>
            <a:r>
              <a:rPr lang="zh-TW" altLang="en-US" sz="3600" b="1" dirty="0" smtClean="0"/>
              <a:t>，他共有人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不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rgbClr val="FF0000"/>
                </a:solidFill>
              </a:rPr>
              <a:t>得干涉或妨害之</a:t>
            </a:r>
            <a:r>
              <a:rPr lang="zh-TW" altLang="en-US" sz="3200" b="1" dirty="0" smtClean="0"/>
              <a:t>。惟各有人就各自使用、管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理之部分，若有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侵害他人權益</a:t>
            </a:r>
            <a:r>
              <a:rPr lang="zh-TW" altLang="en-US" sz="3200" b="1" dirty="0" smtClean="0"/>
              <a:t>或有其他違法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情事致生法律上之義務者，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應自行負擔</a:t>
            </a:r>
            <a:r>
              <a:rPr lang="zh-TW" altLang="en-US" sz="3200" b="1" dirty="0" smtClean="0"/>
              <a:t>，不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得牽累他共有人，否則應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負損害賠償或損失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補償之責任。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1022"/>
          </a:xfrm>
        </p:spPr>
        <p:txBody>
          <a:bodyPr>
            <a:noAutofit/>
          </a:bodyPr>
          <a:lstStyle/>
          <a:p>
            <a:r>
              <a:rPr lang="zh-TW" altLang="en-US" sz="5400" b="1" dirty="0" smtClean="0"/>
              <a:t>分管契約書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000" b="1" dirty="0" smtClean="0"/>
              <a:t>二、共有人就其土地</a:t>
            </a:r>
            <a:r>
              <a:rPr lang="zh-TW" altLang="en-US" sz="2800" b="1" dirty="0" smtClean="0"/>
              <a:t>應有部分</a:t>
            </a:r>
            <a:r>
              <a:rPr lang="zh-TW" altLang="en-US" sz="3000" b="1" dirty="0" smtClean="0"/>
              <a:t>，得依法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自由讓與</a:t>
            </a:r>
            <a:endParaRPr lang="en-US" altLang="zh-TW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>
                <a:solidFill>
                  <a:srgbClr val="FF0000"/>
                </a:solidFill>
              </a:rPr>
              <a:t>處分（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包括但不限於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買賣、贈與、抵押貸款設定</a:t>
            </a:r>
            <a:endParaRPr lang="en-US" altLang="zh-TW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>
                <a:solidFill>
                  <a:srgbClr val="FF0000"/>
                </a:solidFill>
              </a:rPr>
              <a:t>他項權利負擔、</a:t>
            </a:r>
            <a:r>
              <a:rPr lang="zh-TW" altLang="en-US" sz="3000" b="1" dirty="0" smtClean="0"/>
              <a:t>下同）他共有人不得干涉。但就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>
                <a:solidFill>
                  <a:srgbClr val="FF0000"/>
                </a:solidFill>
              </a:rPr>
              <a:t>應有部分之出賣</a:t>
            </a:r>
            <a:r>
              <a:rPr lang="zh-TW" altLang="en-US" sz="3000" b="1" dirty="0" smtClean="0"/>
              <a:t>，他共有人得依法主張以同一條</a:t>
            </a:r>
            <a:endParaRPr lang="en-US" altLang="zh-TW" sz="3000" b="1" dirty="0" smtClean="0"/>
          </a:p>
          <a:p>
            <a:pPr>
              <a:buNone/>
            </a:pPr>
            <a:r>
              <a:rPr lang="zh-TW" altLang="en-US" sz="3000" b="1" dirty="0" smtClean="0"/>
              <a:t>件之優先購買權，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出賣之共有人應依法辦理通知</a:t>
            </a:r>
            <a:endParaRPr lang="en-US" altLang="zh-TW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/>
              <a:t>優先購買事宜。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讓與處分之共有人應負責將本分</a:t>
            </a:r>
            <a:endParaRPr lang="en-US" altLang="zh-TW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>
                <a:solidFill>
                  <a:srgbClr val="FF0000"/>
                </a:solidFill>
              </a:rPr>
              <a:t>管契約告知受讓人，使其承受並負履行本契約之</a:t>
            </a:r>
            <a:endParaRPr lang="en-US" altLang="zh-TW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>
                <a:solidFill>
                  <a:srgbClr val="FF0000"/>
                </a:solidFill>
              </a:rPr>
              <a:t>義務</a:t>
            </a:r>
            <a:r>
              <a:rPr lang="zh-TW" altLang="en-US" sz="3000" b="1" dirty="0" smtClean="0"/>
              <a:t>而免爭訟。</a:t>
            </a:r>
            <a:r>
              <a:rPr lang="zh-TW" altLang="en-US" sz="2800" b="1" dirty="0" smtClean="0"/>
              <a:t>讓與處分之共有人</a:t>
            </a:r>
            <a:r>
              <a:rPr lang="zh-TW" altLang="en-US" sz="3000" b="1" dirty="0" smtClean="0"/>
              <a:t>若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未通知或告</a:t>
            </a:r>
            <a:endParaRPr lang="en-US" altLang="zh-TW" sz="3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000" b="1" dirty="0" smtClean="0">
                <a:solidFill>
                  <a:srgbClr val="FF0000"/>
                </a:solidFill>
              </a:rPr>
              <a:t>知</a:t>
            </a:r>
            <a:r>
              <a:rPr lang="zh-TW" altLang="en-US" sz="3000" b="1" dirty="0" smtClean="0"/>
              <a:t>致生損害於他共有人者，應負損害賠償責任</a:t>
            </a:r>
            <a:r>
              <a:rPr lang="zh-TW" altLang="en-US" sz="3000" dirty="0" smtClean="0"/>
              <a:t>。</a:t>
            </a:r>
            <a:endParaRPr lang="zh-TW" altLang="en-US" sz="3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登記時應備文件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340768"/>
            <a:ext cx="8229600" cy="55172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b="1" dirty="0" smtClean="0"/>
              <a:t>一、登記申請書</a:t>
            </a:r>
            <a:endParaRPr lang="en-US" altLang="zh-TW" sz="2800" b="1" dirty="0" smtClean="0"/>
          </a:p>
          <a:p>
            <a:pPr marL="0" indent="0">
              <a:buNone/>
            </a:pPr>
            <a:r>
              <a:rPr lang="zh-TW" altLang="en-US" sz="2800" b="1" dirty="0" smtClean="0"/>
              <a:t>二、登記清冊</a:t>
            </a:r>
            <a:endParaRPr lang="en-US" altLang="zh-TW" sz="2800" b="1" dirty="0" smtClean="0"/>
          </a:p>
          <a:p>
            <a:pPr marL="0" indent="0">
              <a:buNone/>
            </a:pPr>
            <a:r>
              <a:rPr lang="zh-TW" altLang="en-US" sz="2800" b="1" dirty="0" smtClean="0"/>
              <a:t>三、登記原因</a:t>
            </a:r>
            <a:endParaRPr lang="en-US" altLang="zh-TW" sz="2800" b="1" dirty="0" smtClean="0"/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1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.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協議書</a:t>
            </a:r>
            <a:r>
              <a:rPr lang="zh-TW" altLang="en-US" sz="2800" b="1" dirty="0" smtClean="0"/>
              <a:t>→</a:t>
            </a:r>
            <a:r>
              <a:rPr lang="zh-TW" altLang="en-US" sz="3600" b="1" dirty="0" smtClean="0"/>
              <a:t>全體同意協議</a:t>
            </a:r>
            <a:endParaRPr lang="en-US" altLang="zh-TW" sz="2800" b="1" dirty="0" smtClean="0"/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2.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共有人決定書</a:t>
            </a:r>
            <a:r>
              <a:rPr lang="zh-TW" altLang="en-US" sz="2800" b="1" dirty="0" smtClean="0"/>
              <a:t>→</a:t>
            </a:r>
            <a:r>
              <a:rPr lang="zh-TW" altLang="en-US" sz="3200" b="1" dirty="0" smtClean="0"/>
              <a:t>依民法</a:t>
            </a:r>
            <a:r>
              <a:rPr lang="en-US" altLang="zh-TW" sz="3200" b="1" dirty="0" smtClean="0"/>
              <a:t>820</a:t>
            </a:r>
            <a:r>
              <a:rPr lang="zh-TW" altLang="en-US" sz="3200" b="1" dirty="0" smtClean="0"/>
              <a:t>條多數決</a:t>
            </a:r>
            <a:endParaRPr lang="en-US" altLang="zh-TW" sz="2800" b="1" dirty="0" smtClean="0"/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3.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法院裁定書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+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確定證明書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  (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法院變更</a:t>
            </a:r>
            <a:r>
              <a:rPr lang="zh-TW" altLang="en-US" sz="2800" b="1" dirty="0" smtClean="0"/>
              <a:t>多數決之分管決定書時</a:t>
            </a:r>
            <a:r>
              <a:rPr lang="en-US" altLang="zh-TW" sz="2800" b="1" dirty="0" smtClean="0"/>
              <a:t>)</a:t>
            </a:r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4.</a:t>
            </a:r>
            <a:r>
              <a:rPr lang="zh-TW" altLang="en-US" sz="2800" b="1" dirty="0" smtClean="0"/>
              <a:t>身分文件</a:t>
            </a:r>
            <a:endParaRPr lang="en-US" altLang="zh-TW" sz="2800" b="1" dirty="0" smtClean="0"/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5.</a:t>
            </a:r>
            <a:r>
              <a:rPr lang="zh-TW" altLang="en-US" sz="2800" b="1" dirty="0" smtClean="0"/>
              <a:t>印鑑證明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替代方案</a:t>
            </a:r>
            <a:r>
              <a:rPr lang="en-US" altLang="zh-TW" sz="2800" b="1" dirty="0" smtClean="0"/>
              <a:t>)</a:t>
            </a:r>
          </a:p>
          <a:p>
            <a:pPr marL="0" indent="0">
              <a:buNone/>
            </a:pPr>
            <a:r>
              <a:rPr lang="en-US" altLang="zh-TW" sz="2800" b="1" dirty="0"/>
              <a:t> </a:t>
            </a:r>
            <a:r>
              <a:rPr lang="en-US" altLang="zh-TW" sz="2800" b="1" dirty="0" smtClean="0"/>
              <a:t>       6.</a:t>
            </a:r>
            <a:r>
              <a:rPr lang="zh-TW" altLang="en-US" sz="2800" b="1" dirty="0" smtClean="0"/>
              <a:t>權狀正本</a:t>
            </a:r>
            <a:endParaRPr lang="zh-TW" altLang="en-US" sz="28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42148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6000" b="1" dirty="0" smtClean="0"/>
              <a:t>分管契約書</a:t>
            </a:r>
            <a:endParaRPr lang="zh-TW" altLang="en-US" sz="6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zh-TW" altLang="en-US" sz="3200" b="1" dirty="0" smtClean="0"/>
              <a:t>三、共有人就各自分管之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土地權利持分</a:t>
            </a:r>
            <a:r>
              <a:rPr lang="zh-TW" altLang="en-US" sz="3200" b="1" dirty="0" smtClean="0"/>
              <a:t>如因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600" b="1" dirty="0" smtClean="0"/>
              <a:t>行使權利</a:t>
            </a:r>
            <a:r>
              <a:rPr lang="zh-TW" altLang="en-US" sz="3200" b="1" dirty="0" smtClean="0"/>
              <a:t>，需他共有人之協力配合時，他共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有人互負協力配合之義務（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包括但不限於蓋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章、提供文件等</a:t>
            </a:r>
            <a:r>
              <a:rPr lang="zh-TW" altLang="en-US" sz="3200" b="1" dirty="0" smtClean="0"/>
              <a:t>）不得藉故推諉。但</a:t>
            </a:r>
            <a:r>
              <a:rPr lang="zh-TW" altLang="en-US" sz="4000" dirty="0" smtClean="0"/>
              <a:t>共有人</a:t>
            </a:r>
            <a:endParaRPr lang="en-US" altLang="zh-TW" sz="4000" dirty="0" smtClean="0"/>
          </a:p>
          <a:p>
            <a:pPr>
              <a:buNone/>
            </a:pPr>
            <a:r>
              <a:rPr lang="zh-TW" altLang="en-US" sz="4000" b="1" dirty="0" smtClean="0"/>
              <a:t>借款</a:t>
            </a:r>
            <a:r>
              <a:rPr lang="zh-TW" altLang="en-US" sz="4000" dirty="0" smtClean="0"/>
              <a:t>時</a:t>
            </a:r>
            <a:r>
              <a:rPr lang="zh-TW" altLang="en-US" sz="3200" b="1" dirty="0" smtClean="0"/>
              <a:t>，他共有人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無擔任其連帶債務人或保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證人之義務。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6600" b="1" dirty="0" smtClean="0"/>
              <a:t>分管契約書</a:t>
            </a:r>
            <a:endParaRPr lang="zh-TW" altLang="en-US" sz="6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2000240"/>
            <a:ext cx="8229600" cy="43338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800" b="1" dirty="0" smtClean="0"/>
              <a:t>四、本案如有未盡詳善事宜，共有人同意依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民法暨相關土地法規為補充適用，並本諸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「誠實信用原則」協商、解釋、履行之。</a:t>
            </a:r>
            <a:endParaRPr lang="en-US" altLang="zh-TW" sz="2800" b="1" dirty="0" smtClean="0"/>
          </a:p>
          <a:p>
            <a:pPr>
              <a:buNone/>
            </a:pPr>
            <a:r>
              <a:rPr lang="zh-TW" altLang="en-US" sz="2800" b="1" dirty="0" smtClean="0"/>
              <a:t>五、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本分管契約書簽訂後，共有人願配合提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>
                <a:solidFill>
                  <a:srgbClr val="FF0000"/>
                </a:solidFill>
              </a:rPr>
              <a:t>供相關文件、印鑑章，向地政事務所辦理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2800" b="1" dirty="0" smtClean="0"/>
              <a:t>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分管約定」之“註記登記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”，以確保並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增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4400" b="1" dirty="0" smtClean="0">
                <a:solidFill>
                  <a:srgbClr val="FF0000"/>
                </a:solidFill>
              </a:rPr>
              <a:t>加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本分管契約之法律上效力</a:t>
            </a:r>
            <a:r>
              <a:rPr lang="zh-TW" altLang="en-US" sz="3200" b="1" dirty="0" smtClean="0"/>
              <a:t>。</a:t>
            </a:r>
            <a:endParaRPr lang="zh-TW" altLang="en-US" sz="32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229600" cy="990600"/>
          </a:xfrm>
        </p:spPr>
        <p:txBody>
          <a:bodyPr>
            <a:noAutofit/>
          </a:bodyPr>
          <a:lstStyle/>
          <a:p>
            <a:r>
              <a:rPr lang="zh-TW" altLang="en-US" sz="3600" b="1" dirty="0" smtClean="0"/>
              <a:t>分管內容→</a:t>
            </a:r>
            <a:r>
              <a:rPr lang="zh-TW" altLang="en-US" b="1" dirty="0" smtClean="0"/>
              <a:t>公示第三人</a:t>
            </a:r>
            <a:r>
              <a:rPr lang="zh-TW" altLang="en-US" sz="3600" b="1" dirty="0" smtClean="0"/>
              <a:t>→保障交易安全</a:t>
            </a:r>
            <a:endParaRPr lang="zh-TW" altLang="en-US" sz="36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/>
              <a:t>一、</a:t>
            </a:r>
            <a:r>
              <a:rPr lang="zh-TW" altLang="en-US" sz="4000" b="1" dirty="0" smtClean="0"/>
              <a:t>使用範圍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zh-TW" altLang="en-US" sz="3600" b="1" dirty="0" smtClean="0"/>
              <a:t>二、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租賃行為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民法</a:t>
            </a:r>
            <a:r>
              <a:rPr lang="en-US" altLang="zh-TW" sz="3600" b="1" dirty="0" smtClean="0"/>
              <a:t>826-1)</a:t>
            </a:r>
          </a:p>
          <a:p>
            <a:pPr marL="0" indent="0">
              <a:buNone/>
            </a:pPr>
            <a:r>
              <a:rPr lang="zh-TW" altLang="en-US" sz="3600" b="1" dirty="0" smtClean="0"/>
              <a:t>三、分割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所有權分割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/>
              <a:t>之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範圍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3600" b="1" dirty="0" smtClean="0"/>
              <a:t>四、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分割</a:t>
            </a:r>
            <a:r>
              <a:rPr lang="en-US" altLang="zh-TW" sz="3600" b="1" dirty="0" smtClean="0"/>
              <a:t>(</a:t>
            </a:r>
            <a:r>
              <a:rPr lang="zh-TW" altLang="en-US" sz="3600" b="1" dirty="0" smtClean="0"/>
              <a:t>所有權分割</a:t>
            </a:r>
            <a:r>
              <a:rPr lang="en-US" altLang="zh-TW" sz="3600" b="1" dirty="0" smtClean="0"/>
              <a:t>)</a:t>
            </a:r>
            <a:r>
              <a:rPr lang="zh-TW" altLang="en-US" sz="3600" b="1" dirty="0" smtClean="0"/>
              <a:t>之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期限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3600" b="1" dirty="0" smtClean="0"/>
              <a:t>五、</a:t>
            </a:r>
            <a:r>
              <a:rPr lang="zh-TW" altLang="en-US" sz="4000" b="1" dirty="0" smtClean="0"/>
              <a:t>不可分割</a:t>
            </a:r>
            <a:r>
              <a:rPr lang="zh-TW" altLang="en-US" sz="3600" b="1" dirty="0" smtClean="0"/>
              <a:t>之期限→</a:t>
            </a:r>
            <a:r>
              <a:rPr lang="en-US" altLang="zh-TW" sz="3600" b="1" dirty="0" smtClean="0"/>
              <a:t>30</a:t>
            </a:r>
            <a:r>
              <a:rPr lang="zh-TW" altLang="en-US" sz="3600" b="1" dirty="0" smtClean="0"/>
              <a:t>年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zh-TW" altLang="en-US" sz="3600" b="1" dirty="0" smtClean="0"/>
              <a:t>六、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使用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之方法</a:t>
            </a:r>
            <a:r>
              <a:rPr lang="zh-TW" altLang="en-US" sz="3600" b="1" dirty="0" smtClean="0"/>
              <a:t>→建築線指示、通路</a:t>
            </a:r>
            <a:endParaRPr lang="en-US" altLang="zh-TW" sz="3600" b="1" dirty="0" smtClean="0"/>
          </a:p>
          <a:p>
            <a:pPr marL="0" indent="0">
              <a:buNone/>
            </a:pPr>
            <a:r>
              <a:rPr lang="zh-TW" altLang="en-US" sz="3600" b="1" dirty="0" smtClean="0"/>
              <a:t>七、</a:t>
            </a:r>
            <a:r>
              <a:rPr lang="zh-TW" altLang="en-US" sz="4000" b="1" dirty="0" smtClean="0"/>
              <a:t>管理</a:t>
            </a:r>
            <a:r>
              <a:rPr lang="zh-TW" altLang="en-US" sz="3600" b="1" dirty="0" smtClean="0"/>
              <a:t>之方法</a:t>
            </a:r>
            <a:endParaRPr lang="zh-TW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647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400" b="1" dirty="0" smtClean="0"/>
              <a:t>分管與分割</a:t>
            </a:r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所有權分割</a:t>
            </a:r>
            <a:r>
              <a:rPr lang="en-US" altLang="zh-TW" sz="4400" b="1" dirty="0" smtClean="0"/>
              <a:t>)</a:t>
            </a:r>
            <a:r>
              <a:rPr lang="zh-TW" altLang="en-US" sz="4400" b="1" dirty="0" smtClean="0"/>
              <a:t>之差異</a:t>
            </a:r>
            <a:r>
              <a:rPr lang="en-US" altLang="zh-TW" sz="4400" b="1" dirty="0" smtClean="0"/>
              <a:t>(1/2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02501670"/>
              </p:ext>
            </p:extLst>
          </p:nvPr>
        </p:nvGraphicFramePr>
        <p:xfrm>
          <a:off x="457200" y="1600200"/>
          <a:ext cx="8229600" cy="493776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分管登記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分割</a:t>
                      </a:r>
                      <a:r>
                        <a:rPr lang="en-US" altLang="zh-TW" sz="3200" dirty="0" smtClean="0"/>
                        <a:t>(</a:t>
                      </a:r>
                      <a:r>
                        <a:rPr lang="zh-TW" altLang="en-US" sz="3200" dirty="0" smtClean="0"/>
                        <a:t>共有物分割</a:t>
                      </a:r>
                      <a:r>
                        <a:rPr lang="en-US" altLang="zh-TW" sz="3200" dirty="0" smtClean="0"/>
                        <a:t>)</a:t>
                      </a:r>
                      <a:r>
                        <a:rPr lang="zh-TW" altLang="en-US" sz="3200" dirty="0" smtClean="0"/>
                        <a:t>登記</a:t>
                      </a:r>
                      <a:endParaRPr lang="zh-TW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債權行為</a:t>
                      </a:r>
                      <a:endParaRPr lang="zh-TW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物權行為</a:t>
                      </a:r>
                      <a:endParaRPr lang="zh-TW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註記登記</a:t>
                      </a:r>
                      <a:endParaRPr lang="en-US" altLang="zh-TW" sz="3200" dirty="0" smtClean="0"/>
                    </a:p>
                    <a:p>
                      <a:pPr algn="ctr"/>
                      <a:r>
                        <a:rPr lang="en-US" altLang="zh-TW" sz="32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標示部</a:t>
                      </a:r>
                      <a:r>
                        <a:rPr lang="en-US" altLang="zh-TW" sz="32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所有權移轉登記</a:t>
                      </a:r>
                      <a:endParaRPr lang="en-US" altLang="zh-TW" sz="3200" dirty="0" smtClean="0"/>
                    </a:p>
                    <a:p>
                      <a:pPr algn="ctr"/>
                      <a:r>
                        <a:rPr lang="en-US" altLang="zh-TW" sz="32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所有權部</a:t>
                      </a:r>
                      <a:r>
                        <a:rPr lang="en-US" altLang="zh-TW" sz="32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所有權</a:t>
                      </a: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不</a:t>
                      </a:r>
                      <a:r>
                        <a:rPr lang="zh-TW" altLang="en-US" sz="3200" dirty="0" smtClean="0"/>
                        <a:t>變動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所有權</a:t>
                      </a: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變</a:t>
                      </a:r>
                      <a:r>
                        <a:rPr lang="zh-TW" altLang="en-US" sz="3200" dirty="0" smtClean="0"/>
                        <a:t>動</a:t>
                      </a:r>
                      <a:endParaRPr lang="zh-TW" alt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不能分割之土地</a:t>
                      </a:r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可以登</a:t>
                      </a:r>
                      <a:endParaRPr lang="zh-TW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不能分割之土地</a:t>
                      </a:r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不可以辦</a:t>
                      </a:r>
                      <a:endParaRPr lang="zh-TW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不需申請複丈</a:t>
                      </a:r>
                      <a:endParaRPr lang="zh-TW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需申辦標示分割</a:t>
                      </a:r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/>
                        <a:t>複丈與登記</a:t>
                      </a:r>
                      <a:endParaRPr lang="zh-TW" alt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55891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b="1" dirty="0" smtClean="0"/>
              <a:t>分管與分割</a:t>
            </a:r>
            <a:r>
              <a:rPr lang="en-US" altLang="zh-TW" b="1" dirty="0" smtClean="0"/>
              <a:t>(</a:t>
            </a:r>
            <a:r>
              <a:rPr lang="zh-TW" altLang="en-US" b="1" dirty="0" smtClean="0"/>
              <a:t>所有權分割</a:t>
            </a:r>
            <a:r>
              <a:rPr lang="en-US" altLang="zh-TW" b="1" dirty="0" smtClean="0"/>
              <a:t>)</a:t>
            </a:r>
            <a:r>
              <a:rPr lang="zh-TW" altLang="en-US" b="1" dirty="0" smtClean="0"/>
              <a:t>之差異</a:t>
            </a:r>
            <a:r>
              <a:rPr lang="en-US" altLang="zh-TW" b="1" dirty="0" smtClean="0"/>
              <a:t>(2/2)</a:t>
            </a:r>
            <a:endParaRPr lang="zh-TW" altLang="en-US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758636"/>
              </p:ext>
            </p:extLst>
          </p:nvPr>
        </p:nvGraphicFramePr>
        <p:xfrm>
          <a:off x="457200" y="1600200"/>
          <a:ext cx="8229600" cy="4900634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114800"/>
                <a:gridCol w="4114800"/>
              </a:tblGrid>
              <a:tr h="6421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分管登記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分割</a:t>
                      </a:r>
                      <a:r>
                        <a:rPr lang="en-US" altLang="zh-TW" sz="3200" dirty="0" smtClean="0"/>
                        <a:t>(</a:t>
                      </a:r>
                      <a:r>
                        <a:rPr lang="zh-TW" altLang="en-US" sz="3200" dirty="0" smtClean="0"/>
                        <a:t>共有物分割</a:t>
                      </a:r>
                      <a:r>
                        <a:rPr lang="en-US" altLang="zh-TW" sz="3200" dirty="0" smtClean="0"/>
                        <a:t>)</a:t>
                      </a:r>
                      <a:r>
                        <a:rPr lang="zh-TW" altLang="en-US" sz="3200" dirty="0" smtClean="0"/>
                        <a:t>登記</a:t>
                      </a:r>
                      <a:endParaRPr lang="zh-TW" altLang="en-US" sz="3200" dirty="0"/>
                    </a:p>
                  </a:txBody>
                  <a:tcPr/>
                </a:tc>
              </a:tr>
              <a:tr h="6421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地號不變動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地號會增加</a:t>
                      </a:r>
                      <a:endParaRPr lang="zh-TW" altLang="en-US" sz="3200" dirty="0"/>
                    </a:p>
                  </a:txBody>
                  <a:tcPr/>
                </a:tc>
              </a:tr>
              <a:tr h="11829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不需查欠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有</a:t>
                      </a: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價差</a:t>
                      </a:r>
                      <a:r>
                        <a:rPr lang="zh-TW" altLang="en-US" sz="3200" dirty="0" smtClean="0"/>
                        <a:t>要申報增值稅、契稅</a:t>
                      </a:r>
                      <a:endParaRPr lang="zh-TW" altLang="en-US" sz="3200" dirty="0"/>
                    </a:p>
                  </a:txBody>
                  <a:tcPr/>
                </a:tc>
              </a:tr>
              <a:tr h="172367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不需全體同意</a:t>
                      </a:r>
                      <a:endParaRPr lang="en-US" altLang="zh-TW" sz="32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zh-TW" altLang="en-US" sz="3200" dirty="0" smtClean="0"/>
                        <a:t>多數決即可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需</a:t>
                      </a:r>
                      <a:r>
                        <a:rPr lang="zh-TW" altLang="en-US" sz="3200" dirty="0" smtClean="0">
                          <a:solidFill>
                            <a:srgbClr val="FF0000"/>
                          </a:solidFill>
                        </a:rPr>
                        <a:t>全體同意</a:t>
                      </a:r>
                      <a:r>
                        <a:rPr lang="zh-TW" altLang="en-US" sz="3200" dirty="0" smtClean="0"/>
                        <a:t>或調解、調處、和解、判決等</a:t>
                      </a:r>
                      <a:endParaRPr lang="en-US" altLang="zh-TW" sz="3200" dirty="0" smtClean="0"/>
                    </a:p>
                    <a:p>
                      <a:pPr algn="ctr"/>
                      <a:r>
                        <a:rPr lang="zh-TW" altLang="en-US" sz="3200" dirty="0" smtClean="0"/>
                        <a:t>不可以多數決</a:t>
                      </a:r>
                      <a:endParaRPr lang="en-US" altLang="zh-TW" sz="3200" dirty="0" smtClean="0"/>
                    </a:p>
                  </a:txBody>
                  <a:tcPr/>
                </a:tc>
              </a:tr>
              <a:tr h="70974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與他項權利</a:t>
                      </a:r>
                      <a:r>
                        <a:rPr lang="zh-TW" altLang="en-US" sz="3600" dirty="0" smtClean="0">
                          <a:solidFill>
                            <a:srgbClr val="FF0000"/>
                          </a:solidFill>
                        </a:rPr>
                        <a:t>無關</a:t>
                      </a:r>
                      <a:endParaRPr lang="zh-TW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 smtClean="0"/>
                        <a:t>與他項權利</a:t>
                      </a:r>
                      <a:r>
                        <a:rPr lang="zh-TW" altLang="en-US" sz="3600" dirty="0" smtClean="0">
                          <a:solidFill>
                            <a:srgbClr val="FF0000"/>
                          </a:solidFill>
                        </a:rPr>
                        <a:t>有關</a:t>
                      </a:r>
                      <a:endParaRPr lang="en-US" altLang="zh-TW" sz="3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36499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裁判分割應注意事項</a:t>
            </a:r>
            <a:r>
              <a:rPr lang="en-US" altLang="zh-TW" sz="4400" b="1" dirty="0" smtClean="0"/>
              <a:t>(1/2)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28736"/>
            <a:ext cx="8892480" cy="51362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200" dirty="0" smtClean="0"/>
              <a:t>一、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應舉證協議不成，或經通知他共有人而有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　　不從之情事。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sz="3200" b="1" dirty="0" smtClean="0"/>
              <a:t>二、應列舉兩種以上之分割方式，供法官參考。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三、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應舉證申請人所請求之分割方式之理由</a:t>
            </a:r>
            <a:r>
              <a:rPr lang="zh-TW" altLang="en-US" sz="3200" b="1" dirty="0" smtClean="0"/>
              <a:t>。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四、共有人間有無分管之事實，或原物分配與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　　否之依據。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五、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分割前有無抵押權之設定及其需否同時轉載</a:t>
            </a:r>
            <a:endParaRPr lang="en-US" altLang="zh-TW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9C1C-19FD-41F0-B910-0889D1410769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524</TotalTime>
  <Words>3562</Words>
  <Application>Microsoft Office PowerPoint</Application>
  <PresentationFormat>如螢幕大小 (4:3)</PresentationFormat>
  <Paragraphs>458</Paragraphs>
  <Slides>51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51</vt:i4>
      </vt:variant>
    </vt:vector>
  </HeadingPairs>
  <TitlesOfParts>
    <vt:vector size="52" baseType="lpstr">
      <vt:lpstr>清晰度</vt:lpstr>
      <vt:lpstr>共有物(土地、建物)使用管理 攻防策略(分管登記)</vt:lpstr>
      <vt:lpstr>所有權之型態</vt:lpstr>
      <vt:lpstr>分管登記(債權行為→公示第三人)</vt:lpstr>
      <vt:lpstr>分管登記成立之方法</vt:lpstr>
      <vt:lpstr>登記時應備文件</vt:lpstr>
      <vt:lpstr>分管內容→公示第三人→保障交易安全</vt:lpstr>
      <vt:lpstr>分管與分割(所有權分割)之差異(1/2)</vt:lpstr>
      <vt:lpstr>分管與分割(所有權分割)之差異(2/2)</vt:lpstr>
      <vt:lpstr>裁判分割應注意事項(1/2)</vt:lpstr>
      <vt:lpstr>裁判分割應注意事項(2/2)</vt:lpstr>
      <vt:lpstr>分管多數決執行與登記之程序</vt:lpstr>
      <vt:lpstr>分管與分割攻防</vt:lpstr>
      <vt:lpstr>分管契約對人之效力</vt:lpstr>
      <vt:lpstr>大法官釋字349 號</vt:lpstr>
      <vt:lpstr>民法826-1條(1/2)</vt:lpstr>
      <vt:lpstr>民法826-1條(2/2)</vt:lpstr>
      <vt:lpstr>各種登記簿之名稱(1/4)</vt:lpstr>
      <vt:lpstr>各種登記簿之名稱(2/4)</vt:lpstr>
      <vt:lpstr>各種登記簿之名稱(3/4)</vt:lpstr>
      <vt:lpstr>各種資料之名稱(4/4)</vt:lpstr>
      <vt:lpstr>分管登記之變更</vt:lpstr>
      <vt:lpstr>分管登記之塗銷</vt:lpstr>
      <vt:lpstr>土地登記規則155-4條(1/2)</vt:lpstr>
      <vt:lpstr>土地登記規則155-4條(2/2)</vt:lpstr>
      <vt:lpstr>分管登記之書表</vt:lpstr>
      <vt:lpstr>分管契約書(全體同意)</vt:lpstr>
      <vt:lpstr>分管決定書(多數決)</vt:lpstr>
      <vt:lpstr>共同出租約定書(全體)</vt:lpstr>
      <vt:lpstr>出租決定書(多數決)</vt:lpstr>
      <vt:lpstr>共有物分割期限約定書(全體)</vt:lpstr>
      <vt:lpstr>共有物禁止分割期限約定書(全體)</vt:lpstr>
      <vt:lpstr>分管攻防戰-甲乙共有各</vt:lpstr>
      <vt:lpstr>乙可主張之權利</vt:lpstr>
      <vt:lpstr>乙可主張之權利</vt:lpstr>
      <vt:lpstr>乙可主張之權利</vt:lpstr>
      <vt:lpstr>透天厝之分割與分管(平面與立體)</vt:lpstr>
      <vt:lpstr>透天厝之分割與分管(平面與立體)</vt:lpstr>
      <vt:lpstr>農地違規與節稅</vt:lpstr>
      <vt:lpstr>民法820條</vt:lpstr>
      <vt:lpstr>民法820條</vt:lpstr>
      <vt:lpstr>民法823條</vt:lpstr>
      <vt:lpstr>土地登記規則155-1條</vt:lpstr>
      <vt:lpstr>土地登記規則155-2條</vt:lpstr>
      <vt:lpstr>土地登記規則155-3條</vt:lpstr>
      <vt:lpstr>共有物分別管理契約書</vt:lpstr>
      <vt:lpstr>土地分管(分割)會議記錄</vt:lpstr>
      <vt:lpstr>共有土地分管協議書</vt:lpstr>
      <vt:lpstr>分管契約書</vt:lpstr>
      <vt:lpstr>分管契約書</vt:lpstr>
      <vt:lpstr>分管契約書</vt:lpstr>
      <vt:lpstr>分管契約書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共有物(土地、建物)使用管理 攻防策略(分管登記)</dc:title>
  <dc:creator>user</dc:creator>
  <cp:lastModifiedBy>user</cp:lastModifiedBy>
  <cp:revision>67</cp:revision>
  <dcterms:created xsi:type="dcterms:W3CDTF">2017-11-27T09:47:14Z</dcterms:created>
  <dcterms:modified xsi:type="dcterms:W3CDTF">2020-03-31T02:58:40Z</dcterms:modified>
</cp:coreProperties>
</file>