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57" r:id="rId3"/>
    <p:sldId id="277" r:id="rId4"/>
    <p:sldId id="276" r:id="rId5"/>
    <p:sldId id="259" r:id="rId6"/>
    <p:sldId id="278" r:id="rId7"/>
    <p:sldId id="279" r:id="rId8"/>
    <p:sldId id="260" r:id="rId9"/>
    <p:sldId id="280" r:id="rId10"/>
    <p:sldId id="261" r:id="rId11"/>
    <p:sldId id="262" r:id="rId12"/>
    <p:sldId id="263" r:id="rId13"/>
    <p:sldId id="264" r:id="rId14"/>
    <p:sldId id="265" r:id="rId15"/>
    <p:sldId id="281" r:id="rId16"/>
    <p:sldId id="266" r:id="rId17"/>
    <p:sldId id="267" r:id="rId18"/>
    <p:sldId id="288" r:id="rId19"/>
    <p:sldId id="289" r:id="rId20"/>
    <p:sldId id="268" r:id="rId21"/>
    <p:sldId id="282" r:id="rId22"/>
    <p:sldId id="269" r:id="rId23"/>
    <p:sldId id="270" r:id="rId24"/>
    <p:sldId id="283" r:id="rId25"/>
    <p:sldId id="271" r:id="rId26"/>
    <p:sldId id="284" r:id="rId27"/>
    <p:sldId id="272" r:id="rId28"/>
    <p:sldId id="294" r:id="rId29"/>
  </p:sldIdLst>
  <p:sldSz cx="9144000" cy="6858000" type="screen4x3"/>
  <p:notesSz cx="6797675" cy="99266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矩形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0DE1D-DF88-41EB-A154-2D13A08C2E74}" type="datetimeFigureOut">
              <a:rPr lang="zh-TW" altLang="en-US" smtClean="0"/>
              <a:pPr/>
              <a:t>2020/3/31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矩形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橢圓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A5B0E20-8738-4E83-885D-A17D16C8271A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0DE1D-DF88-41EB-A154-2D13A08C2E74}" type="datetimeFigureOut">
              <a:rPr lang="zh-TW" altLang="en-US" smtClean="0"/>
              <a:pPr/>
              <a:t>2020/3/31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B0E20-8738-4E83-885D-A17D16C8271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矩形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矩形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矩形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橢圓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9A5B0E20-8738-4E83-885D-A17D16C8271A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0DE1D-DF88-41EB-A154-2D13A08C2E74}" type="datetimeFigureOut">
              <a:rPr lang="zh-TW" altLang="en-US" smtClean="0"/>
              <a:pPr/>
              <a:t>2020/3/31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0DE1D-DF88-41EB-A154-2D13A08C2E74}" type="datetimeFigureOut">
              <a:rPr lang="zh-TW" altLang="en-US" smtClean="0"/>
              <a:pPr/>
              <a:t>2020/3/31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9A5B0E20-8738-4E83-885D-A17D16C8271A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矩形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矩形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3" name="矩形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矩形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0DE1D-DF88-41EB-A154-2D13A08C2E74}" type="datetimeFigureOut">
              <a:rPr lang="zh-TW" altLang="en-US" smtClean="0"/>
              <a:pPr/>
              <a:t>2020/3/31</a:t>
            </a:fld>
            <a:endParaRPr lang="zh-TW" altLang="en-US"/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橢圓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橢圓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A5B0E20-8738-4E83-885D-A17D16C8271A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31E0DE1D-DF88-41EB-A154-2D13A08C2E74}" type="datetimeFigureOut">
              <a:rPr lang="zh-TW" altLang="en-US" smtClean="0"/>
              <a:pPr/>
              <a:t>2020/3/31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B0E20-8738-4E83-885D-A17D16C8271A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內容版面配置區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2" name="內容版面配置區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接點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矩形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矩形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矩形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矩形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0DE1D-DF88-41EB-A154-2D13A08C2E74}" type="datetimeFigureOut">
              <a:rPr lang="zh-TW" altLang="en-US" smtClean="0"/>
              <a:pPr/>
              <a:t>2020/3/31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內容版面配置區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6" name="內容版面配置區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5" name="橢圓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橢圓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9A5B0E20-8738-4E83-885D-A17D16C8271A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0DE1D-DF88-41EB-A154-2D13A08C2E74}" type="datetimeFigureOut">
              <a:rPr lang="zh-TW" altLang="en-US" smtClean="0"/>
              <a:pPr/>
              <a:t>2020/3/31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9A5B0E20-8738-4E83-885D-A17D16C8271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矩形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矩形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矩形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矩形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0DE1D-DF88-41EB-A154-2D13A08C2E74}" type="datetimeFigureOut">
              <a:rPr lang="zh-TW" altLang="en-US" smtClean="0"/>
              <a:pPr/>
              <a:t>2020/3/31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A5B0E20-8738-4E83-885D-A17D16C8271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矩形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矩形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矩形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矩形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內容版面配置區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0" name="橢圓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橢圓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A5B0E20-8738-4E83-885D-A17D16C8271A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1" name="矩形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0DE1D-DF88-41EB-A154-2D13A08C2E74}" type="datetimeFigureOut">
              <a:rPr lang="zh-TW" altLang="en-US" smtClean="0"/>
              <a:pPr/>
              <a:t>2020/3/31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直線接點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矩形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矩形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矩形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橢圓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橢圓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9A5B0E20-8738-4E83-885D-A17D16C8271A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22" name="矩形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31E0DE1D-DF88-41EB-A154-2D13A08C2E74}" type="datetimeFigureOut">
              <a:rPr lang="zh-TW" altLang="en-US" smtClean="0"/>
              <a:pPr/>
              <a:t>2020/3/31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矩形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31E0DE1D-DF88-41EB-A154-2D13A08C2E74}" type="datetimeFigureOut">
              <a:rPr lang="zh-TW" altLang="en-US" smtClean="0"/>
              <a:pPr/>
              <a:t>2020/3/31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橢圓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橢圓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A5B0E20-8738-4E83-885D-A17D16C8271A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body" idx="1"/>
          </p:nvPr>
        </p:nvSpPr>
        <p:spPr>
          <a:xfrm>
            <a:off x="107504" y="3573016"/>
            <a:ext cx="8784976" cy="3168352"/>
          </a:xfrm>
        </p:spPr>
        <p:txBody>
          <a:bodyPr>
            <a:normAutofit/>
          </a:bodyPr>
          <a:lstStyle/>
          <a:p>
            <a:pPr algn="l"/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報告人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黃煒家 （          ）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pPr algn="l"/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黃煒家、朱日紅、黃方芳地政士事務所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2016224"/>
          </a:xfrm>
        </p:spPr>
        <p:txBody>
          <a:bodyPr>
            <a:normAutofit/>
          </a:bodyPr>
          <a:lstStyle/>
          <a:p>
            <a:r>
              <a:rPr lang="zh-TW" altLang="en-US" sz="6000" dirty="0" smtClean="0">
                <a:latin typeface="標楷體" pitchFamily="65" charset="-120"/>
                <a:ea typeface="標楷體" pitchFamily="65" charset="-120"/>
              </a:rPr>
              <a:t>不動產權利移轉使用限制相關法規及實務</a:t>
            </a:r>
            <a:endParaRPr lang="zh-TW" altLang="en-US" sz="60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3995936" y="3573016"/>
            <a:ext cx="29523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經紀人 地政士</a:t>
            </a:r>
            <a:endParaRPr lang="zh-TW" altLang="en-US" sz="3200" b="1" dirty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副標題 2"/>
          <p:cNvSpPr txBox="1">
            <a:spLocks/>
          </p:cNvSpPr>
          <p:nvPr/>
        </p:nvSpPr>
        <p:spPr>
          <a:xfrm>
            <a:off x="467544" y="332656"/>
            <a:ext cx="7128792" cy="936104"/>
          </a:xfrm>
          <a:prstGeom prst="rect">
            <a:avLst/>
          </a:prstGeom>
        </p:spPr>
        <p:txBody>
          <a:bodyPr/>
          <a:lstStyle/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zh-TW" altLang="en-US" sz="6000" b="1" dirty="0">
                <a:latin typeface="標楷體" pitchFamily="65" charset="-120"/>
                <a:ea typeface="標楷體" pitchFamily="65" charset="-120"/>
              </a:rPr>
              <a:t>四</a:t>
            </a:r>
            <a:r>
              <a:rPr lang="en-US" altLang="zh-TW" sz="6000" b="1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6000" b="1" dirty="0" smtClean="0">
                <a:latin typeface="標楷體" pitchFamily="65" charset="-120"/>
                <a:ea typeface="標楷體" pitchFamily="65" charset="-120"/>
              </a:rPr>
              <a:t>、</a:t>
            </a:r>
            <a:r>
              <a:rPr lang="en-US" altLang="zh-TW" sz="6000" b="1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6000" b="1" dirty="0">
                <a:latin typeface="標楷體" pitchFamily="65" charset="-120"/>
                <a:ea typeface="標楷體" pitchFamily="65" charset="-120"/>
              </a:rPr>
              <a:t>時間</a:t>
            </a:r>
            <a:r>
              <a:rPr lang="zh-TW" altLang="en-US" sz="6000" b="1" dirty="0" smtClean="0">
                <a:latin typeface="標楷體" pitchFamily="65" charset="-120"/>
                <a:ea typeface="標楷體" pitchFamily="65" charset="-120"/>
              </a:rPr>
              <a:t>限制</a:t>
            </a:r>
            <a:endParaRPr lang="en-US" altLang="zh-TW" sz="6000" b="1" dirty="0" smtClean="0">
              <a:latin typeface="標楷體" pitchFamily="65" charset="-120"/>
              <a:ea typeface="標楷體" pitchFamily="65" charset="-12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kumimoji="0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cs typeface="+mn-cs"/>
              </a:rPr>
              <a:t> </a:t>
            </a:r>
            <a:r>
              <a:rPr kumimoji="0" lang="zh-TW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cs typeface="+mn-cs"/>
              </a:rPr>
              <a:t>          </a:t>
            </a:r>
            <a:endParaRPr kumimoji="0" lang="en-US" altLang="zh-TW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cs typeface="+mn-cs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endParaRPr kumimoji="0" lang="en-US" altLang="zh-TW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cs typeface="+mn-cs"/>
            </a:endParaRPr>
          </a:p>
        </p:txBody>
      </p:sp>
      <p:sp>
        <p:nvSpPr>
          <p:cNvPr id="5" name="副標題 2"/>
          <p:cNvSpPr txBox="1">
            <a:spLocks/>
          </p:cNvSpPr>
          <p:nvPr/>
        </p:nvSpPr>
        <p:spPr>
          <a:xfrm>
            <a:off x="1691680" y="1484784"/>
            <a:ext cx="5904656" cy="4896544"/>
          </a:xfrm>
          <a:prstGeom prst="rect">
            <a:avLst/>
          </a:prstGeom>
        </p:spPr>
        <p:txBody>
          <a:bodyPr/>
          <a:lstStyle/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altLang="zh-TW" sz="5400" b="1" noProof="0" dirty="0" smtClean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54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移轉</a:t>
            </a:r>
            <a:endParaRPr lang="en-US" altLang="zh-TW" sz="5400" b="1" noProof="0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kumimoji="0" lang="en-US" altLang="zh-TW" sz="5400" b="1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5400" b="1" dirty="0">
                <a:latin typeface="標楷體" pitchFamily="65" charset="-120"/>
                <a:ea typeface="標楷體" pitchFamily="65" charset="-120"/>
              </a:rPr>
              <a:t>興建農舍</a:t>
            </a:r>
            <a:endParaRPr kumimoji="0" lang="en-US" altLang="zh-TW" sz="5400" b="1" i="0" u="none" strike="noStrike" kern="1200" cap="none" spc="0" normalizeH="0" baseline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標楷體" pitchFamily="65" charset="-120"/>
              <a:ea typeface="標楷體" pitchFamily="65" charset="-12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altLang="zh-TW" sz="5400" b="1" dirty="0" smtClean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sz="54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稅務</a:t>
            </a:r>
            <a:endParaRPr kumimoji="0" lang="en-US" altLang="zh-TW" sz="5400" b="1" i="0" u="none" strike="noStrike" kern="1200" cap="none" spc="0" normalizeH="0" baseline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標楷體" pitchFamily="65" charset="-120"/>
              <a:ea typeface="標楷體" pitchFamily="65" charset="-12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altLang="zh-TW" sz="5400" b="1" dirty="0" smtClean="0">
                <a:latin typeface="標楷體" pitchFamily="65" charset="-120"/>
                <a:ea typeface="標楷體" pitchFamily="65" charset="-120"/>
              </a:rPr>
              <a:t>4.</a:t>
            </a:r>
            <a:r>
              <a:rPr lang="zh-TW" altLang="en-US" sz="5400" b="1" dirty="0" smtClean="0">
                <a:latin typeface="標楷體" pitchFamily="65" charset="-120"/>
                <a:ea typeface="標楷體" pitchFamily="65" charset="-120"/>
              </a:rPr>
              <a:t>實價登錄</a:t>
            </a:r>
            <a:endParaRPr lang="en-US" altLang="zh-TW" sz="5400" b="1" dirty="0" smtClean="0">
              <a:latin typeface="標楷體" pitchFamily="65" charset="-120"/>
              <a:ea typeface="標楷體" pitchFamily="65" charset="-12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endParaRPr kumimoji="0" lang="en-US" altLang="zh-TW" sz="2700" b="0" i="0" u="none" strike="noStrike" kern="1200" cap="none" spc="0" normalizeH="0" baseline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新細明體"/>
              <a:ea typeface="新細明體"/>
              <a:cs typeface="+mn-cs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kumimoji="0" lang="zh-TW" alt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新細明體"/>
                <a:ea typeface="新細明體"/>
                <a:cs typeface="+mn-cs"/>
              </a:rPr>
              <a:t>          </a:t>
            </a:r>
            <a:endParaRPr kumimoji="0" lang="en-US" altLang="zh-TW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新細明體"/>
              <a:ea typeface="新細明體"/>
              <a:cs typeface="+mn-cs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endParaRPr kumimoji="0" lang="en-US" altLang="zh-TW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副標題 2"/>
          <p:cNvSpPr txBox="1">
            <a:spLocks/>
          </p:cNvSpPr>
          <p:nvPr/>
        </p:nvSpPr>
        <p:spPr>
          <a:xfrm>
            <a:off x="0" y="0"/>
            <a:ext cx="7128792" cy="936104"/>
          </a:xfrm>
          <a:prstGeom prst="rect">
            <a:avLst/>
          </a:prstGeom>
        </p:spPr>
        <p:txBody>
          <a:bodyPr/>
          <a:lstStyle/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zh-TW" altLang="en-US" sz="6000" b="1" dirty="0">
                <a:latin typeface="標楷體" pitchFamily="65" charset="-120"/>
                <a:ea typeface="標楷體" pitchFamily="65" charset="-120"/>
              </a:rPr>
              <a:t>五</a:t>
            </a:r>
            <a:r>
              <a:rPr lang="en-US" altLang="zh-TW" sz="6000" b="1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6000" b="1" dirty="0" smtClean="0">
                <a:latin typeface="標楷體" pitchFamily="65" charset="-120"/>
                <a:ea typeface="標楷體" pitchFamily="65" charset="-120"/>
              </a:rPr>
              <a:t>、</a:t>
            </a:r>
            <a:r>
              <a:rPr lang="en-US" altLang="zh-TW" sz="6000" b="1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6000" b="1" dirty="0">
                <a:latin typeface="標楷體" pitchFamily="65" charset="-120"/>
                <a:ea typeface="標楷體" pitchFamily="65" charset="-120"/>
              </a:rPr>
              <a:t>權利人</a:t>
            </a:r>
            <a:r>
              <a:rPr lang="zh-TW" altLang="en-US" sz="6000" b="1" dirty="0" smtClean="0">
                <a:latin typeface="標楷體" pitchFamily="65" charset="-120"/>
                <a:ea typeface="標楷體" pitchFamily="65" charset="-120"/>
              </a:rPr>
              <a:t>限制</a:t>
            </a:r>
            <a:endParaRPr lang="en-US" altLang="zh-TW" sz="6000" b="1" dirty="0" smtClean="0">
              <a:latin typeface="標楷體" pitchFamily="65" charset="-120"/>
              <a:ea typeface="標楷體" pitchFamily="65" charset="-12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kumimoji="0" lang="zh-TW" alt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新細明體"/>
                <a:ea typeface="新細明體"/>
                <a:cs typeface="+mn-cs"/>
              </a:rPr>
              <a:t> </a:t>
            </a:r>
            <a:r>
              <a:rPr kumimoji="0" lang="zh-TW" alt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新細明體"/>
                <a:ea typeface="新細明體"/>
                <a:cs typeface="+mn-cs"/>
              </a:rPr>
              <a:t>          </a:t>
            </a:r>
            <a:endParaRPr kumimoji="0" lang="en-US" altLang="zh-TW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新細明體"/>
              <a:ea typeface="新細明體"/>
              <a:cs typeface="+mn-cs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endParaRPr kumimoji="0" lang="en-US" altLang="zh-TW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副標題 2"/>
          <p:cNvSpPr txBox="1">
            <a:spLocks/>
          </p:cNvSpPr>
          <p:nvPr/>
        </p:nvSpPr>
        <p:spPr>
          <a:xfrm>
            <a:off x="0" y="1052736"/>
            <a:ext cx="9433048" cy="4896544"/>
          </a:xfrm>
          <a:prstGeom prst="rect">
            <a:avLst/>
          </a:prstGeom>
        </p:spPr>
        <p:txBody>
          <a:bodyPr/>
          <a:lstStyle/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altLang="zh-TW" sz="5400" b="1" noProof="0" dirty="0" smtClean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54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私法人</a:t>
            </a:r>
            <a:endParaRPr lang="en-US" altLang="zh-TW" sz="5400" b="1" noProof="0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kumimoji="0" lang="en-US" altLang="zh-TW" sz="5400" b="1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5400" b="1" dirty="0" smtClean="0">
                <a:latin typeface="標楷體" pitchFamily="65" charset="-120"/>
                <a:ea typeface="標楷體" pitchFamily="65" charset="-120"/>
              </a:rPr>
              <a:t>外國人</a:t>
            </a:r>
            <a:r>
              <a:rPr lang="en-US" altLang="zh-TW" sz="5400" b="1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4800" b="1" dirty="0" smtClean="0">
                <a:latin typeface="標楷體" pitchFamily="65" charset="-120"/>
                <a:ea typeface="標楷體" pitchFamily="65" charset="-120"/>
              </a:rPr>
              <a:t>土地法</a:t>
            </a:r>
            <a:r>
              <a:rPr lang="en-US" altLang="zh-TW" sz="4800" b="1" dirty="0" smtClean="0">
                <a:latin typeface="標楷體" pitchFamily="65" charset="-120"/>
                <a:ea typeface="標楷體" pitchFamily="65" charset="-120"/>
              </a:rPr>
              <a:t>17,18,19,20</a:t>
            </a:r>
            <a:r>
              <a:rPr lang="en-US" altLang="zh-TW" sz="5400" b="1" dirty="0" smtClean="0">
                <a:latin typeface="標楷體" pitchFamily="65" charset="-120"/>
                <a:ea typeface="標楷體" pitchFamily="65" charset="-120"/>
              </a:rPr>
              <a:t>)</a:t>
            </a:r>
            <a:endParaRPr kumimoji="0" lang="en-US" altLang="zh-TW" sz="5400" b="1" i="0" u="none" strike="noStrike" kern="1200" cap="none" spc="0" normalizeH="0" baseline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標楷體" pitchFamily="65" charset="-120"/>
              <a:ea typeface="標楷體" pitchFamily="65" charset="-12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altLang="zh-TW" sz="5400" b="1" dirty="0" smtClean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sz="54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大陸人士</a:t>
            </a:r>
            <a:endParaRPr lang="en-US" altLang="zh-TW" sz="5400" b="1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kumimoji="0" lang="en-US" altLang="zh-TW" sz="5400" b="1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</a:rPr>
              <a:t>4.</a:t>
            </a:r>
            <a:r>
              <a:rPr lang="zh-TW" altLang="en-US" sz="5400" b="1" dirty="0" smtClean="0">
                <a:latin typeface="標楷體" pitchFamily="65" charset="-120"/>
                <a:ea typeface="標楷體" pitchFamily="65" charset="-120"/>
              </a:rPr>
              <a:t>受監護宣告之人</a:t>
            </a:r>
            <a:endParaRPr kumimoji="0" lang="en-US" altLang="zh-TW" sz="5400" b="1" i="0" u="none" strike="noStrike" kern="1200" cap="none" spc="0" normalizeH="0" baseline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標楷體" pitchFamily="65" charset="-120"/>
              <a:ea typeface="標楷體" pitchFamily="65" charset="-12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altLang="zh-TW" sz="5400" b="1" dirty="0" smtClean="0">
                <a:latin typeface="標楷體" pitchFamily="65" charset="-120"/>
                <a:ea typeface="標楷體" pitchFamily="65" charset="-120"/>
              </a:rPr>
              <a:t>5.</a:t>
            </a:r>
            <a:r>
              <a:rPr lang="zh-TW" altLang="en-US" sz="54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受</a:t>
            </a:r>
            <a:r>
              <a:rPr lang="zh-TW" altLang="en-US" sz="54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輔助宣告之人</a:t>
            </a:r>
            <a:endParaRPr lang="en-US" altLang="zh-TW" sz="5400" b="1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altLang="zh-TW" sz="5400" b="1" dirty="0" smtClean="0">
                <a:latin typeface="標楷體" pitchFamily="65" charset="-120"/>
                <a:ea typeface="標楷體" pitchFamily="65" charset="-120"/>
              </a:rPr>
              <a:t>6.</a:t>
            </a:r>
            <a:r>
              <a:rPr lang="zh-TW" altLang="en-US" sz="5400" b="1" dirty="0" smtClean="0">
                <a:latin typeface="標楷體" pitchFamily="65" charset="-120"/>
                <a:ea typeface="標楷體" pitchFamily="65" charset="-120"/>
              </a:rPr>
              <a:t>農舍取得之人</a:t>
            </a:r>
            <a:endParaRPr lang="en-US" altLang="zh-TW" sz="5400" b="1" dirty="0" smtClean="0">
              <a:latin typeface="標楷體" pitchFamily="65" charset="-120"/>
              <a:ea typeface="標楷體" pitchFamily="65" charset="-12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kumimoji="0" lang="zh-TW" alt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         </a:t>
            </a:r>
            <a:endParaRPr kumimoji="0" lang="en-US" altLang="zh-TW" sz="5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endParaRPr kumimoji="0" lang="en-US" altLang="zh-TW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副標題 2"/>
          <p:cNvSpPr txBox="1">
            <a:spLocks/>
          </p:cNvSpPr>
          <p:nvPr/>
        </p:nvSpPr>
        <p:spPr>
          <a:xfrm>
            <a:off x="1115616" y="116632"/>
            <a:ext cx="7128792" cy="936104"/>
          </a:xfrm>
          <a:prstGeom prst="rect">
            <a:avLst/>
          </a:prstGeom>
        </p:spPr>
        <p:txBody>
          <a:bodyPr/>
          <a:lstStyle/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zh-TW" altLang="en-US" sz="6000" b="1" dirty="0">
                <a:latin typeface="標楷體" pitchFamily="65" charset="-120"/>
                <a:ea typeface="標楷體" pitchFamily="65" charset="-120"/>
              </a:rPr>
              <a:t>六</a:t>
            </a:r>
            <a:r>
              <a:rPr lang="zh-TW" altLang="en-US" sz="6000" b="1" dirty="0" smtClean="0">
                <a:latin typeface="標楷體" pitchFamily="65" charset="-120"/>
                <a:ea typeface="標楷體" pitchFamily="65" charset="-120"/>
              </a:rPr>
              <a:t>、</a:t>
            </a:r>
            <a:r>
              <a:rPr lang="en-US" altLang="zh-TW" sz="6000" b="1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6000" b="1" dirty="0">
                <a:latin typeface="標楷體" pitchFamily="65" charset="-120"/>
                <a:ea typeface="標楷體" pitchFamily="65" charset="-120"/>
              </a:rPr>
              <a:t>義務人限制</a:t>
            </a:r>
            <a:endParaRPr lang="en-US" altLang="zh-TW" sz="6000" b="1" dirty="0" smtClean="0">
              <a:latin typeface="標楷體" pitchFamily="65" charset="-120"/>
              <a:ea typeface="標楷體" pitchFamily="65" charset="-12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kumimoji="0" lang="zh-TW" alt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新細明體"/>
                <a:ea typeface="新細明體"/>
                <a:cs typeface="+mn-cs"/>
              </a:rPr>
              <a:t> </a:t>
            </a:r>
            <a:r>
              <a:rPr kumimoji="0" lang="zh-TW" alt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新細明體"/>
                <a:ea typeface="新細明體"/>
                <a:cs typeface="+mn-cs"/>
              </a:rPr>
              <a:t>          </a:t>
            </a:r>
            <a:endParaRPr kumimoji="0" lang="en-US" altLang="zh-TW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新細明體"/>
              <a:ea typeface="新細明體"/>
              <a:cs typeface="+mn-cs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endParaRPr kumimoji="0" lang="en-US" altLang="zh-TW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副標題 2"/>
          <p:cNvSpPr txBox="1">
            <a:spLocks/>
          </p:cNvSpPr>
          <p:nvPr/>
        </p:nvSpPr>
        <p:spPr>
          <a:xfrm>
            <a:off x="1691680" y="1484784"/>
            <a:ext cx="5904656" cy="4896544"/>
          </a:xfrm>
          <a:prstGeom prst="rect">
            <a:avLst/>
          </a:prstGeom>
        </p:spPr>
        <p:txBody>
          <a:bodyPr/>
          <a:lstStyle/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altLang="zh-TW" sz="5400" b="1" noProof="0" dirty="0" smtClean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54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無行為能力人</a:t>
            </a:r>
            <a:endParaRPr lang="en-US" altLang="zh-TW" sz="5400" b="1" noProof="0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kumimoji="0" lang="en-US" altLang="zh-TW" sz="5400" b="1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5400" b="1" dirty="0">
                <a:latin typeface="標楷體" pitchFamily="65" charset="-120"/>
                <a:ea typeface="標楷體" pitchFamily="65" charset="-120"/>
              </a:rPr>
              <a:t>限制行為能力人</a:t>
            </a:r>
            <a:endParaRPr kumimoji="0" lang="en-US" altLang="zh-TW" sz="5400" b="1" i="0" u="none" strike="noStrike" kern="1200" cap="none" spc="0" normalizeH="0" baseline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標楷體" pitchFamily="65" charset="-120"/>
              <a:ea typeface="標楷體" pitchFamily="65" charset="-12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altLang="zh-TW" sz="5400" b="1" dirty="0" smtClean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sz="54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受監護宣告之人</a:t>
            </a:r>
            <a:endParaRPr lang="en-US" altLang="zh-TW" sz="5400" b="1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kumimoji="0" lang="en-US" altLang="zh-TW" sz="5400" b="1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</a:rPr>
              <a:t>4.</a:t>
            </a:r>
            <a:r>
              <a:rPr lang="zh-TW" altLang="en-US" sz="5400" b="1" dirty="0">
                <a:latin typeface="標楷體" pitchFamily="65" charset="-120"/>
                <a:ea typeface="標楷體" pitchFamily="65" charset="-120"/>
              </a:rPr>
              <a:t>受輔助宣告之人</a:t>
            </a:r>
            <a:endParaRPr kumimoji="0" lang="en-US" altLang="zh-TW" sz="5400" b="1" i="0" u="none" strike="noStrike" kern="1200" cap="none" spc="0" normalizeH="0" baseline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標楷體" pitchFamily="65" charset="-120"/>
              <a:ea typeface="標楷體" pitchFamily="65" charset="-12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altLang="zh-TW" sz="5400" b="1" dirty="0" smtClean="0">
                <a:latin typeface="標楷體" pitchFamily="65" charset="-120"/>
                <a:ea typeface="標楷體" pitchFamily="65" charset="-120"/>
              </a:rPr>
              <a:t>5.</a:t>
            </a:r>
            <a:r>
              <a:rPr lang="zh-TW" altLang="en-US" sz="54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其他</a:t>
            </a:r>
            <a:endParaRPr lang="en-US" altLang="zh-TW" sz="5400" b="1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endParaRPr kumimoji="0" lang="en-US" altLang="zh-TW" sz="2700" b="0" i="0" u="none" strike="noStrike" kern="1200" cap="none" spc="0" normalizeH="0" baseline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新細明體"/>
              <a:ea typeface="新細明體"/>
              <a:cs typeface="+mn-cs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kumimoji="0" lang="zh-TW" alt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新細明體"/>
                <a:ea typeface="新細明體"/>
                <a:cs typeface="+mn-cs"/>
              </a:rPr>
              <a:t>          </a:t>
            </a:r>
            <a:endParaRPr kumimoji="0" lang="en-US" altLang="zh-TW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新細明體"/>
              <a:ea typeface="新細明體"/>
              <a:cs typeface="+mn-cs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endParaRPr kumimoji="0" lang="en-US" altLang="zh-TW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副標題 2"/>
          <p:cNvSpPr txBox="1">
            <a:spLocks/>
          </p:cNvSpPr>
          <p:nvPr/>
        </p:nvSpPr>
        <p:spPr>
          <a:xfrm>
            <a:off x="1115616" y="260648"/>
            <a:ext cx="7128792" cy="936104"/>
          </a:xfrm>
          <a:prstGeom prst="rect">
            <a:avLst/>
          </a:prstGeom>
        </p:spPr>
        <p:txBody>
          <a:bodyPr/>
          <a:lstStyle/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zh-TW" altLang="en-US" sz="6000" b="1" dirty="0">
                <a:latin typeface="標楷體" pitchFamily="65" charset="-120"/>
                <a:ea typeface="標楷體" pitchFamily="65" charset="-120"/>
              </a:rPr>
              <a:t>七</a:t>
            </a:r>
            <a:r>
              <a:rPr lang="zh-TW" altLang="en-US" sz="6000" b="1" dirty="0" smtClean="0">
                <a:latin typeface="標楷體" pitchFamily="65" charset="-120"/>
                <a:ea typeface="標楷體" pitchFamily="65" charset="-120"/>
              </a:rPr>
              <a:t>、免稅限制</a:t>
            </a:r>
            <a:r>
              <a:rPr lang="en-US" altLang="zh-TW" sz="6000" b="1" dirty="0" smtClean="0">
                <a:latin typeface="標楷體" pitchFamily="65" charset="-120"/>
                <a:ea typeface="標楷體" pitchFamily="65" charset="-120"/>
              </a:rPr>
              <a:t> </a:t>
            </a: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kumimoji="0" lang="zh-TW" alt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新細明體"/>
                <a:ea typeface="新細明體"/>
                <a:cs typeface="+mn-cs"/>
              </a:rPr>
              <a:t> </a:t>
            </a:r>
            <a:r>
              <a:rPr kumimoji="0" lang="zh-TW" alt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新細明體"/>
                <a:ea typeface="新細明體"/>
                <a:cs typeface="+mn-cs"/>
              </a:rPr>
              <a:t>          </a:t>
            </a:r>
            <a:endParaRPr kumimoji="0" lang="en-US" altLang="zh-TW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新細明體"/>
              <a:ea typeface="新細明體"/>
              <a:cs typeface="+mn-cs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endParaRPr kumimoji="0" lang="en-US" altLang="zh-TW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副標題 2"/>
          <p:cNvSpPr txBox="1">
            <a:spLocks/>
          </p:cNvSpPr>
          <p:nvPr/>
        </p:nvSpPr>
        <p:spPr>
          <a:xfrm>
            <a:off x="1691680" y="1484784"/>
            <a:ext cx="5904656" cy="4896544"/>
          </a:xfrm>
          <a:prstGeom prst="rect">
            <a:avLst/>
          </a:prstGeom>
        </p:spPr>
        <p:txBody>
          <a:bodyPr/>
          <a:lstStyle/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altLang="zh-TW" sz="5400" b="1" noProof="0" dirty="0" smtClean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5400" b="1" noProof="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贈與</a:t>
            </a:r>
            <a:endParaRPr lang="en-US" altLang="zh-TW" sz="5400" b="1" noProof="0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kumimoji="0" lang="en-US" altLang="zh-TW" sz="5400" b="1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5400" b="1" dirty="0">
                <a:latin typeface="標楷體" pitchFamily="65" charset="-120"/>
                <a:ea typeface="標楷體" pitchFamily="65" charset="-120"/>
              </a:rPr>
              <a:t>繼承</a:t>
            </a:r>
            <a:endParaRPr kumimoji="0" lang="en-US" altLang="zh-TW" sz="5400" b="1" i="0" u="none" strike="noStrike" kern="1200" cap="none" spc="0" normalizeH="0" baseline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標楷體" pitchFamily="65" charset="-120"/>
              <a:ea typeface="標楷體" pitchFamily="65" charset="-12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altLang="zh-TW" sz="5400" b="1" dirty="0" smtClean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sz="54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重購退稅</a:t>
            </a:r>
            <a:endParaRPr lang="en-US" altLang="zh-TW" sz="5400" b="1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kumimoji="0" lang="en-US" altLang="zh-TW" sz="5400" b="1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</a:rPr>
              <a:t>4.</a:t>
            </a:r>
            <a:r>
              <a:rPr lang="zh-TW" altLang="en-US" sz="5400" b="1" dirty="0">
                <a:latin typeface="標楷體" pitchFamily="65" charset="-120"/>
                <a:ea typeface="標楷體" pitchFamily="65" charset="-120"/>
              </a:rPr>
              <a:t>土地</a:t>
            </a:r>
            <a:r>
              <a:rPr lang="zh-TW" altLang="en-US" sz="5400" b="1" dirty="0" smtClean="0">
                <a:latin typeface="標楷體" pitchFamily="65" charset="-120"/>
                <a:ea typeface="標楷體" pitchFamily="65" charset="-120"/>
              </a:rPr>
              <a:t>稅法</a:t>
            </a:r>
            <a:r>
              <a:rPr lang="en-US" altLang="zh-TW" sz="5400" b="1" dirty="0" smtClean="0">
                <a:latin typeface="標楷體" pitchFamily="65" charset="-120"/>
                <a:ea typeface="標楷體" pitchFamily="65" charset="-120"/>
              </a:rPr>
              <a:t>39-2</a:t>
            </a:r>
            <a:endParaRPr kumimoji="0" lang="en-US" altLang="zh-TW" sz="5400" b="1" i="0" u="none" strike="noStrike" kern="1200" cap="none" spc="0" normalizeH="0" baseline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標楷體" pitchFamily="65" charset="-120"/>
              <a:ea typeface="標楷體" pitchFamily="65" charset="-12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endParaRPr lang="en-US" altLang="zh-TW" sz="2700" dirty="0" smtClean="0">
              <a:latin typeface="新細明體"/>
              <a:ea typeface="新細明體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kumimoji="0" lang="zh-TW" alt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新細明體"/>
                <a:ea typeface="新細明體"/>
                <a:cs typeface="+mn-cs"/>
              </a:rPr>
              <a:t>          </a:t>
            </a:r>
            <a:endParaRPr kumimoji="0" lang="en-US" altLang="zh-TW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新細明體"/>
              <a:ea typeface="新細明體"/>
              <a:cs typeface="+mn-cs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endParaRPr kumimoji="0" lang="en-US" altLang="zh-TW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副標題 2"/>
          <p:cNvSpPr txBox="1">
            <a:spLocks/>
          </p:cNvSpPr>
          <p:nvPr/>
        </p:nvSpPr>
        <p:spPr>
          <a:xfrm>
            <a:off x="179512" y="188640"/>
            <a:ext cx="8784976" cy="936104"/>
          </a:xfrm>
          <a:prstGeom prst="rect">
            <a:avLst/>
          </a:prstGeom>
        </p:spPr>
        <p:txBody>
          <a:bodyPr/>
          <a:lstStyle/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zh-TW" altLang="en-US" sz="6000" b="1" dirty="0">
                <a:latin typeface="標楷體" pitchFamily="65" charset="-120"/>
                <a:ea typeface="標楷體" pitchFamily="65" charset="-120"/>
              </a:rPr>
              <a:t>八</a:t>
            </a:r>
            <a:r>
              <a:rPr lang="zh-TW" altLang="en-US" sz="6000" b="1" dirty="0" smtClean="0">
                <a:latin typeface="標楷體" pitchFamily="65" charset="-120"/>
                <a:ea typeface="標楷體" pitchFamily="65" charset="-120"/>
              </a:rPr>
              <a:t>、</a:t>
            </a:r>
            <a:r>
              <a:rPr lang="en-US" altLang="zh-TW" sz="6000" b="1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6000" b="1" dirty="0" smtClean="0">
                <a:latin typeface="標楷體" pitchFamily="65" charset="-120"/>
                <a:ea typeface="標楷體" pitchFamily="65" charset="-120"/>
              </a:rPr>
              <a:t>併同移轉限制</a:t>
            </a:r>
            <a:r>
              <a:rPr lang="en-US" altLang="zh-TW" sz="6000" b="1" dirty="0" smtClean="0">
                <a:latin typeface="標楷體" pitchFamily="65" charset="-120"/>
                <a:ea typeface="標楷體" pitchFamily="65" charset="-120"/>
              </a:rPr>
              <a:t>(1/2)</a:t>
            </a: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kumimoji="0" lang="zh-TW" alt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新細明體"/>
                <a:ea typeface="新細明體"/>
                <a:cs typeface="+mn-cs"/>
              </a:rPr>
              <a:t> </a:t>
            </a:r>
            <a:r>
              <a:rPr kumimoji="0" lang="zh-TW" alt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新細明體"/>
                <a:ea typeface="新細明體"/>
                <a:cs typeface="+mn-cs"/>
              </a:rPr>
              <a:t>          </a:t>
            </a:r>
            <a:endParaRPr kumimoji="0" lang="en-US" altLang="zh-TW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新細明體"/>
              <a:ea typeface="新細明體"/>
              <a:cs typeface="+mn-cs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endParaRPr kumimoji="0" lang="en-US" altLang="zh-TW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副標題 2"/>
          <p:cNvSpPr txBox="1">
            <a:spLocks/>
          </p:cNvSpPr>
          <p:nvPr/>
        </p:nvSpPr>
        <p:spPr>
          <a:xfrm>
            <a:off x="1619672" y="1412776"/>
            <a:ext cx="6984776" cy="4896544"/>
          </a:xfrm>
          <a:prstGeom prst="rect">
            <a:avLst/>
          </a:prstGeom>
        </p:spPr>
        <p:txBody>
          <a:bodyPr/>
          <a:lstStyle/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altLang="zh-TW" sz="5400" b="1" noProof="0" dirty="0" smtClean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5400" b="1" noProof="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農舍建築坐落基地</a:t>
            </a:r>
            <a:endParaRPr lang="en-US" altLang="zh-TW" sz="5400" b="1" noProof="0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kumimoji="0" lang="en-US" altLang="zh-TW" sz="5400" b="1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5400" b="1" dirty="0">
                <a:latin typeface="標楷體" pitchFamily="65" charset="-120"/>
                <a:ea typeface="標楷體" pitchFamily="65" charset="-120"/>
              </a:rPr>
              <a:t>提供興建</a:t>
            </a:r>
            <a:r>
              <a:rPr lang="zh-TW" altLang="en-US" sz="5400" b="1" dirty="0" smtClean="0">
                <a:latin typeface="標楷體" pitchFamily="65" charset="-120"/>
                <a:ea typeface="標楷體" pitchFamily="65" charset="-120"/>
              </a:rPr>
              <a:t>農舍用地</a:t>
            </a:r>
            <a:endParaRPr kumimoji="0" lang="en-US" altLang="zh-TW" sz="5400" b="1" i="0" u="none" strike="noStrike" kern="1200" cap="none" spc="0" normalizeH="0" baseline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標楷體" pitchFamily="65" charset="-120"/>
              <a:ea typeface="標楷體" pitchFamily="65" charset="-12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altLang="zh-TW" sz="5400" b="1" dirty="0" smtClean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sz="54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核發農舍建造執照</a:t>
            </a:r>
            <a:endParaRPr lang="en-US" altLang="zh-TW" sz="5400" b="1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kumimoji="0" lang="en-US" altLang="zh-TW" sz="5400" b="1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</a:rPr>
              <a:t>4.</a:t>
            </a:r>
            <a:r>
              <a:rPr lang="zh-TW" altLang="en-US" sz="5400" b="1" dirty="0">
                <a:latin typeface="標楷體" pitchFamily="65" charset="-120"/>
                <a:ea typeface="標楷體" pitchFamily="65" charset="-120"/>
              </a:rPr>
              <a:t>集</a:t>
            </a:r>
            <a:r>
              <a:rPr lang="zh-TW" altLang="en-US" sz="5400" b="1" dirty="0" smtClean="0">
                <a:latin typeface="標楷體" pitchFamily="65" charset="-120"/>
                <a:ea typeface="標楷體" pitchFamily="65" charset="-120"/>
              </a:rPr>
              <a:t>村、新農舍</a:t>
            </a:r>
            <a:endParaRPr kumimoji="0" lang="en-US" altLang="zh-TW" sz="5400" b="1" i="0" u="none" strike="noStrike" kern="1200" cap="none" spc="0" normalizeH="0" baseline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標楷體" pitchFamily="65" charset="-120"/>
              <a:ea typeface="標楷體" pitchFamily="65" charset="-12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endParaRPr lang="en-US" altLang="zh-TW" sz="5400" b="1" dirty="0" smtClean="0">
              <a:latin typeface="標楷體" pitchFamily="65" charset="-120"/>
              <a:ea typeface="標楷體" pitchFamily="65" charset="-12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kumimoji="0" lang="zh-TW" alt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新細明體"/>
                <a:ea typeface="新細明體"/>
                <a:cs typeface="+mn-cs"/>
              </a:rPr>
              <a:t>          </a:t>
            </a:r>
            <a:endParaRPr kumimoji="0" lang="en-US" altLang="zh-TW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新細明體"/>
              <a:ea typeface="新細明體"/>
              <a:cs typeface="+mn-cs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endParaRPr kumimoji="0" lang="en-US" altLang="zh-TW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副標題 2"/>
          <p:cNvSpPr txBox="1">
            <a:spLocks/>
          </p:cNvSpPr>
          <p:nvPr/>
        </p:nvSpPr>
        <p:spPr>
          <a:xfrm>
            <a:off x="251520" y="116632"/>
            <a:ext cx="8712968" cy="936104"/>
          </a:xfrm>
          <a:prstGeom prst="rect">
            <a:avLst/>
          </a:prstGeom>
        </p:spPr>
        <p:txBody>
          <a:bodyPr/>
          <a:lstStyle/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zh-TW" altLang="en-US" sz="6000" b="1" dirty="0">
                <a:latin typeface="標楷體" pitchFamily="65" charset="-120"/>
                <a:ea typeface="標楷體" pitchFamily="65" charset="-120"/>
              </a:rPr>
              <a:t>八</a:t>
            </a:r>
            <a:r>
              <a:rPr lang="zh-TW" altLang="en-US" sz="6000" b="1" dirty="0" smtClean="0">
                <a:latin typeface="標楷體" pitchFamily="65" charset="-120"/>
                <a:ea typeface="標楷體" pitchFamily="65" charset="-120"/>
              </a:rPr>
              <a:t>、</a:t>
            </a:r>
            <a:r>
              <a:rPr lang="en-US" altLang="zh-TW" sz="6000" b="1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6000" b="1" dirty="0" smtClean="0">
                <a:latin typeface="標楷體" pitchFamily="65" charset="-120"/>
                <a:ea typeface="標楷體" pitchFamily="65" charset="-120"/>
              </a:rPr>
              <a:t>併同移轉限制</a:t>
            </a:r>
            <a:r>
              <a:rPr lang="en-US" altLang="zh-TW" sz="6000" b="1" dirty="0" smtClean="0">
                <a:latin typeface="標楷體" pitchFamily="65" charset="-120"/>
                <a:ea typeface="標楷體" pitchFamily="65" charset="-120"/>
              </a:rPr>
              <a:t>(2/2)</a:t>
            </a: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kumimoji="0" lang="zh-TW" alt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新細明體"/>
                <a:ea typeface="新細明體"/>
                <a:cs typeface="+mn-cs"/>
              </a:rPr>
              <a:t> </a:t>
            </a:r>
            <a:r>
              <a:rPr kumimoji="0" lang="zh-TW" alt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新細明體"/>
                <a:ea typeface="新細明體"/>
                <a:cs typeface="+mn-cs"/>
              </a:rPr>
              <a:t>          </a:t>
            </a:r>
            <a:endParaRPr kumimoji="0" lang="en-US" altLang="zh-TW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新細明體"/>
              <a:ea typeface="新細明體"/>
              <a:cs typeface="+mn-cs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endParaRPr kumimoji="0" lang="en-US" altLang="zh-TW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副標題 2"/>
          <p:cNvSpPr txBox="1">
            <a:spLocks/>
          </p:cNvSpPr>
          <p:nvPr/>
        </p:nvSpPr>
        <p:spPr>
          <a:xfrm>
            <a:off x="1619672" y="1340768"/>
            <a:ext cx="7272808" cy="4896544"/>
          </a:xfrm>
          <a:prstGeom prst="rect">
            <a:avLst/>
          </a:prstGeom>
        </p:spPr>
        <p:txBody>
          <a:bodyPr/>
          <a:lstStyle/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altLang="zh-TW" sz="5400" b="1" dirty="0" smtClean="0">
                <a:latin typeface="標楷體" pitchFamily="65" charset="-120"/>
                <a:ea typeface="標楷體" pitchFamily="65" charset="-120"/>
              </a:rPr>
              <a:t>5.</a:t>
            </a:r>
            <a:r>
              <a:rPr lang="zh-TW" altLang="en-US" sz="54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眷宅</a:t>
            </a:r>
            <a:endParaRPr lang="en-US" altLang="zh-TW" sz="5400" b="1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altLang="zh-TW" sz="5400" b="1" dirty="0" smtClean="0">
                <a:latin typeface="標楷體" pitchFamily="65" charset="-120"/>
                <a:ea typeface="標楷體" pitchFamily="65" charset="-120"/>
              </a:rPr>
              <a:t>6.</a:t>
            </a:r>
            <a:r>
              <a:rPr lang="zh-TW" altLang="en-US" sz="5400" b="1" dirty="0" smtClean="0">
                <a:latin typeface="標楷體" pitchFamily="65" charset="-120"/>
                <a:ea typeface="標楷體" pitchFamily="65" charset="-120"/>
              </a:rPr>
              <a:t>國宅</a:t>
            </a:r>
            <a:endParaRPr lang="en-US" altLang="zh-TW" sz="5400" b="1" dirty="0" smtClean="0">
              <a:latin typeface="標楷體" pitchFamily="65" charset="-120"/>
              <a:ea typeface="標楷體" pitchFamily="65" charset="-12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altLang="zh-TW" sz="5400" b="1" dirty="0" smtClean="0">
                <a:latin typeface="標楷體" pitchFamily="65" charset="-120"/>
                <a:ea typeface="標楷體" pitchFamily="65" charset="-120"/>
              </a:rPr>
              <a:t>7.</a:t>
            </a:r>
            <a:r>
              <a:rPr lang="zh-TW" altLang="en-US" sz="54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合宜宅</a:t>
            </a:r>
            <a:endParaRPr lang="en-US" altLang="zh-TW" sz="5400" b="1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altLang="zh-TW" sz="5400" b="1" dirty="0" smtClean="0">
                <a:latin typeface="標楷體" pitchFamily="65" charset="-120"/>
                <a:ea typeface="標楷體" pitchFamily="65" charset="-120"/>
              </a:rPr>
              <a:t>8.</a:t>
            </a:r>
            <a:r>
              <a:rPr lang="zh-TW" altLang="en-US" sz="5400" b="1" dirty="0" smtClean="0">
                <a:latin typeface="標楷體" pitchFamily="65" charset="-120"/>
                <a:ea typeface="標楷體" pitchFamily="65" charset="-120"/>
              </a:rPr>
              <a:t>法定空地</a:t>
            </a:r>
            <a:endParaRPr lang="en-US" altLang="zh-TW" sz="5400" b="1" dirty="0" smtClean="0">
              <a:latin typeface="標楷體" pitchFamily="65" charset="-120"/>
              <a:ea typeface="標楷體" pitchFamily="65" charset="-12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altLang="zh-TW" sz="5400" b="1" dirty="0" smtClean="0">
                <a:latin typeface="標楷體" pitchFamily="65" charset="-120"/>
                <a:ea typeface="標楷體" pitchFamily="65" charset="-120"/>
              </a:rPr>
              <a:t>9.</a:t>
            </a:r>
            <a:r>
              <a:rPr lang="zh-TW" altLang="en-US" sz="54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公寓大廈區分建物</a:t>
            </a:r>
            <a:endParaRPr lang="en-US" altLang="zh-TW" sz="5400" b="1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endParaRPr lang="en-US" altLang="zh-TW" sz="5400" b="1" dirty="0" smtClean="0">
              <a:latin typeface="標楷體" pitchFamily="65" charset="-120"/>
              <a:ea typeface="標楷體" pitchFamily="65" charset="-12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kumimoji="0" lang="zh-TW" alt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新細明體"/>
                <a:ea typeface="新細明體"/>
                <a:cs typeface="+mn-cs"/>
              </a:rPr>
              <a:t>          </a:t>
            </a:r>
            <a:endParaRPr kumimoji="0" lang="en-US" altLang="zh-TW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新細明體"/>
              <a:ea typeface="新細明體"/>
              <a:cs typeface="+mn-cs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endParaRPr kumimoji="0" lang="en-US" altLang="zh-TW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副標題 2"/>
          <p:cNvSpPr txBox="1">
            <a:spLocks/>
          </p:cNvSpPr>
          <p:nvPr/>
        </p:nvSpPr>
        <p:spPr>
          <a:xfrm>
            <a:off x="179512" y="116632"/>
            <a:ext cx="8676456" cy="936104"/>
          </a:xfrm>
          <a:prstGeom prst="rect">
            <a:avLst/>
          </a:prstGeom>
        </p:spPr>
        <p:txBody>
          <a:bodyPr/>
          <a:lstStyle/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zh-TW" altLang="en-US" sz="6000" b="1" dirty="0" smtClean="0">
                <a:latin typeface="標楷體" pitchFamily="65" charset="-120"/>
                <a:ea typeface="標楷體" pitchFamily="65" charset="-120"/>
              </a:rPr>
              <a:t>九、</a:t>
            </a:r>
            <a:r>
              <a:rPr lang="en-US" altLang="zh-TW" sz="6000" b="1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6000" b="1" dirty="0">
                <a:latin typeface="標楷體" pitchFamily="65" charset="-120"/>
                <a:ea typeface="標楷體" pitchFamily="65" charset="-120"/>
              </a:rPr>
              <a:t>優先</a:t>
            </a:r>
            <a:r>
              <a:rPr lang="zh-TW" altLang="en-US" sz="6000" b="1" dirty="0" smtClean="0">
                <a:latin typeface="標楷體" pitchFamily="65" charset="-120"/>
                <a:ea typeface="標楷體" pitchFamily="65" charset="-120"/>
              </a:rPr>
              <a:t>購買</a:t>
            </a:r>
            <a:r>
              <a:rPr lang="en-US" altLang="zh-TW" sz="6000" b="1" dirty="0" smtClean="0">
                <a:latin typeface="標楷體" pitchFamily="65" charset="-120"/>
                <a:ea typeface="標楷體" pitchFamily="65" charset="-120"/>
              </a:rPr>
              <a:t>(1/2)</a:t>
            </a: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kumimoji="0" lang="zh-TW" alt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新細明體"/>
                <a:ea typeface="新細明體"/>
                <a:cs typeface="+mn-cs"/>
              </a:rPr>
              <a:t> </a:t>
            </a:r>
            <a:r>
              <a:rPr kumimoji="0" lang="zh-TW" alt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新細明體"/>
                <a:ea typeface="新細明體"/>
                <a:cs typeface="+mn-cs"/>
              </a:rPr>
              <a:t>          </a:t>
            </a:r>
            <a:endParaRPr kumimoji="0" lang="en-US" altLang="zh-TW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新細明體"/>
              <a:ea typeface="新細明體"/>
              <a:cs typeface="+mn-cs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endParaRPr kumimoji="0" lang="en-US" altLang="zh-TW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副標題 2"/>
          <p:cNvSpPr txBox="1">
            <a:spLocks/>
          </p:cNvSpPr>
          <p:nvPr/>
        </p:nvSpPr>
        <p:spPr>
          <a:xfrm>
            <a:off x="1691680" y="1052736"/>
            <a:ext cx="5904656" cy="4896544"/>
          </a:xfrm>
          <a:prstGeom prst="rect">
            <a:avLst/>
          </a:prstGeom>
        </p:spPr>
        <p:txBody>
          <a:bodyPr/>
          <a:lstStyle/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altLang="zh-TW" sz="5400" b="1" noProof="0" dirty="0" smtClean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54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土地法 </a:t>
            </a:r>
            <a:r>
              <a:rPr lang="en-US" altLang="zh-TW" sz="54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13</a:t>
            </a:r>
            <a:r>
              <a:rPr lang="zh-TW" altLang="en-US" sz="54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條</a:t>
            </a:r>
            <a:endParaRPr lang="en-US" altLang="zh-TW" sz="5400" b="1" noProof="0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kumimoji="0" lang="en-US" altLang="zh-TW" sz="5400" b="1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5400" b="1" dirty="0" smtClean="0">
                <a:latin typeface="標楷體" pitchFamily="65" charset="-120"/>
                <a:ea typeface="標楷體" pitchFamily="65" charset="-120"/>
              </a:rPr>
              <a:t>土地法 </a:t>
            </a:r>
            <a:r>
              <a:rPr lang="en-US" altLang="zh-TW" sz="5400" b="1" dirty="0" smtClean="0">
                <a:latin typeface="標楷體" pitchFamily="65" charset="-120"/>
                <a:ea typeface="標楷體" pitchFamily="65" charset="-120"/>
              </a:rPr>
              <a:t>34-1</a:t>
            </a:r>
            <a:r>
              <a:rPr lang="zh-TW" altLang="en-US" sz="5400" b="1" dirty="0" smtClean="0">
                <a:latin typeface="標楷體" pitchFamily="65" charset="-120"/>
                <a:ea typeface="標楷體" pitchFamily="65" charset="-120"/>
              </a:rPr>
              <a:t>條</a:t>
            </a:r>
            <a:endParaRPr kumimoji="0" lang="en-US" altLang="zh-TW" sz="5400" b="1" i="0" u="none" strike="noStrike" kern="1200" cap="none" spc="0" normalizeH="0" baseline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標楷體" pitchFamily="65" charset="-120"/>
              <a:ea typeface="標楷體" pitchFamily="65" charset="-12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altLang="zh-TW" sz="5400" b="1" dirty="0" smtClean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sz="54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土地法 </a:t>
            </a:r>
            <a:r>
              <a:rPr lang="en-US" altLang="zh-TW" sz="54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73-1</a:t>
            </a:r>
            <a:r>
              <a:rPr lang="zh-TW" altLang="en-US" sz="54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條</a:t>
            </a:r>
            <a:endParaRPr lang="en-US" altLang="zh-TW" sz="5400" b="1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kumimoji="0" lang="en-US" altLang="zh-TW" sz="5400" b="1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</a:rPr>
              <a:t>4.</a:t>
            </a:r>
            <a:r>
              <a:rPr lang="zh-TW" altLang="en-US" sz="5400" b="1" dirty="0" smtClean="0">
                <a:latin typeface="標楷體" pitchFamily="65" charset="-120"/>
                <a:ea typeface="標楷體" pitchFamily="65" charset="-120"/>
              </a:rPr>
              <a:t>土地法</a:t>
            </a:r>
            <a:r>
              <a:rPr lang="en-US" altLang="zh-TW" sz="5400" b="1" dirty="0" smtClean="0">
                <a:latin typeface="標楷體" pitchFamily="65" charset="-120"/>
                <a:ea typeface="標楷體" pitchFamily="65" charset="-120"/>
              </a:rPr>
              <a:t>104</a:t>
            </a:r>
            <a:r>
              <a:rPr lang="zh-TW" altLang="en-US" sz="5400" b="1" dirty="0" smtClean="0">
                <a:latin typeface="標楷體" pitchFamily="65" charset="-120"/>
                <a:ea typeface="標楷體" pitchFamily="65" charset="-120"/>
              </a:rPr>
              <a:t>條</a:t>
            </a:r>
            <a:endParaRPr kumimoji="0" lang="en-US" altLang="zh-TW" sz="5400" b="1" i="0" u="none" strike="noStrike" kern="1200" cap="none" spc="0" normalizeH="0" baseline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標楷體" pitchFamily="65" charset="-120"/>
              <a:ea typeface="標楷體" pitchFamily="65" charset="-12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altLang="zh-TW" sz="5400" b="1" dirty="0" smtClean="0">
                <a:latin typeface="標楷體" pitchFamily="65" charset="-120"/>
                <a:ea typeface="標楷體" pitchFamily="65" charset="-120"/>
              </a:rPr>
              <a:t>5.</a:t>
            </a:r>
            <a:r>
              <a:rPr lang="zh-TW" altLang="en-US" sz="54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土地法</a:t>
            </a:r>
            <a:r>
              <a:rPr lang="en-US" altLang="zh-TW" sz="54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107</a:t>
            </a:r>
            <a:r>
              <a:rPr lang="zh-TW" altLang="en-US" sz="54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條</a:t>
            </a:r>
            <a:endParaRPr lang="en-US" altLang="zh-TW" sz="5400" b="1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endParaRPr lang="en-US" altLang="zh-TW" sz="2700" dirty="0" smtClean="0">
              <a:latin typeface="新細明體"/>
              <a:ea typeface="新細明體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endParaRPr lang="en-US" altLang="zh-TW" sz="2700" dirty="0" smtClean="0">
              <a:latin typeface="新細明體"/>
              <a:ea typeface="新細明體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kumimoji="0" lang="zh-TW" alt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新細明體"/>
                <a:ea typeface="新細明體"/>
                <a:cs typeface="+mn-cs"/>
              </a:rPr>
              <a:t>          </a:t>
            </a:r>
            <a:endParaRPr kumimoji="0" lang="en-US" altLang="zh-TW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新細明體"/>
              <a:ea typeface="新細明體"/>
              <a:cs typeface="+mn-cs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endParaRPr kumimoji="0" lang="en-US" altLang="zh-TW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副標題 2"/>
          <p:cNvSpPr txBox="1">
            <a:spLocks/>
          </p:cNvSpPr>
          <p:nvPr/>
        </p:nvSpPr>
        <p:spPr>
          <a:xfrm>
            <a:off x="179512" y="0"/>
            <a:ext cx="8964488" cy="936104"/>
          </a:xfrm>
          <a:prstGeom prst="rect">
            <a:avLst/>
          </a:prstGeom>
        </p:spPr>
        <p:txBody>
          <a:bodyPr/>
          <a:lstStyle/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zh-TW" altLang="en-US" sz="6000" b="1" dirty="0" smtClean="0">
                <a:latin typeface="標楷體" pitchFamily="65" charset="-120"/>
                <a:ea typeface="標楷體" pitchFamily="65" charset="-120"/>
              </a:rPr>
              <a:t>十、</a:t>
            </a:r>
            <a:r>
              <a:rPr lang="en-US" altLang="zh-TW" sz="6000" b="1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6000" b="1" dirty="0">
                <a:latin typeface="標楷體" pitchFamily="65" charset="-120"/>
                <a:ea typeface="標楷體" pitchFamily="65" charset="-120"/>
              </a:rPr>
              <a:t>優先</a:t>
            </a:r>
            <a:r>
              <a:rPr lang="zh-TW" altLang="en-US" sz="6000" b="1" dirty="0" smtClean="0">
                <a:latin typeface="標楷體" pitchFamily="65" charset="-120"/>
                <a:ea typeface="標楷體" pitchFamily="65" charset="-120"/>
              </a:rPr>
              <a:t>購買</a:t>
            </a:r>
            <a:r>
              <a:rPr lang="en-US" altLang="zh-TW" sz="6000" b="1" dirty="0" smtClean="0">
                <a:latin typeface="標楷體" pitchFamily="65" charset="-120"/>
                <a:ea typeface="標楷體" pitchFamily="65" charset="-120"/>
              </a:rPr>
              <a:t>(2/2)</a:t>
            </a: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kumimoji="0" lang="zh-TW" alt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新細明體"/>
                <a:ea typeface="新細明體"/>
                <a:cs typeface="+mn-cs"/>
              </a:rPr>
              <a:t> </a:t>
            </a:r>
            <a:r>
              <a:rPr kumimoji="0" lang="zh-TW" alt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新細明體"/>
                <a:ea typeface="新細明體"/>
                <a:cs typeface="+mn-cs"/>
              </a:rPr>
              <a:t>          </a:t>
            </a:r>
            <a:endParaRPr kumimoji="0" lang="en-US" altLang="zh-TW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新細明體"/>
              <a:ea typeface="新細明體"/>
              <a:cs typeface="+mn-cs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endParaRPr kumimoji="0" lang="en-US" altLang="zh-TW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副標題 2"/>
          <p:cNvSpPr txBox="1">
            <a:spLocks/>
          </p:cNvSpPr>
          <p:nvPr/>
        </p:nvSpPr>
        <p:spPr>
          <a:xfrm>
            <a:off x="0" y="980728"/>
            <a:ext cx="8964488" cy="4896544"/>
          </a:xfrm>
          <a:prstGeom prst="rect">
            <a:avLst/>
          </a:prstGeom>
        </p:spPr>
        <p:txBody>
          <a:bodyPr/>
          <a:lstStyle/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altLang="zh-TW" sz="4800" b="1" noProof="0" dirty="0" smtClean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48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民法 </a:t>
            </a:r>
            <a:r>
              <a:rPr lang="en-US" altLang="zh-TW" sz="48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425-1</a:t>
            </a:r>
            <a:r>
              <a:rPr lang="zh-TW" altLang="en-US" sz="48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條</a:t>
            </a:r>
            <a:endParaRPr lang="en-US" altLang="zh-TW" sz="4800" b="1" noProof="0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kumimoji="0" lang="en-US" altLang="zh-TW" sz="4800" b="1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4800" b="1" dirty="0" smtClean="0">
                <a:latin typeface="標楷體" pitchFamily="65" charset="-120"/>
                <a:ea typeface="標楷體" pitchFamily="65" charset="-120"/>
              </a:rPr>
              <a:t>民法 </a:t>
            </a:r>
            <a:r>
              <a:rPr lang="en-US" altLang="zh-TW" sz="4800" b="1" dirty="0" smtClean="0">
                <a:latin typeface="標楷體" pitchFamily="65" charset="-120"/>
                <a:ea typeface="標楷體" pitchFamily="65" charset="-120"/>
              </a:rPr>
              <a:t>426-2</a:t>
            </a:r>
            <a:r>
              <a:rPr lang="zh-TW" altLang="en-US" sz="4800" b="1" dirty="0" smtClean="0">
                <a:latin typeface="標楷體" pitchFamily="65" charset="-120"/>
                <a:ea typeface="標楷體" pitchFamily="65" charset="-120"/>
              </a:rPr>
              <a:t>條</a:t>
            </a:r>
            <a:endParaRPr kumimoji="0" lang="en-US" altLang="zh-TW" sz="4800" b="1" i="0" u="none" strike="noStrike" kern="1200" cap="none" spc="0" normalizeH="0" baseline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標楷體" pitchFamily="65" charset="-120"/>
              <a:ea typeface="標楷體" pitchFamily="65" charset="-12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altLang="zh-TW" sz="4800" b="1" dirty="0" smtClean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sz="48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民法物權篇實行法</a:t>
            </a:r>
            <a:r>
              <a:rPr lang="en-US" altLang="zh-TW" sz="48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8-5</a:t>
            </a:r>
            <a:r>
              <a:rPr lang="zh-TW" altLang="en-US" sz="48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條</a:t>
            </a:r>
            <a:endParaRPr lang="en-US" altLang="zh-TW" sz="4800" b="1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kumimoji="0" lang="en-US" altLang="zh-TW" sz="4800" b="1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</a:rPr>
              <a:t>4.</a:t>
            </a:r>
            <a:r>
              <a:rPr lang="zh-TW" altLang="en-US" sz="4800" b="1" dirty="0" smtClean="0">
                <a:latin typeface="標楷體" pitchFamily="65" charset="-120"/>
                <a:ea typeface="標楷體" pitchFamily="65" charset="-120"/>
              </a:rPr>
              <a:t>農地重劃條例</a:t>
            </a:r>
            <a:r>
              <a:rPr lang="en-US" altLang="zh-TW" sz="4800" b="1" dirty="0" smtClean="0">
                <a:latin typeface="標楷體" pitchFamily="65" charset="-120"/>
                <a:ea typeface="標楷體" pitchFamily="65" charset="-120"/>
              </a:rPr>
              <a:t>5</a:t>
            </a:r>
            <a:r>
              <a:rPr lang="zh-TW" altLang="en-US" sz="4800" b="1" dirty="0" smtClean="0">
                <a:latin typeface="標楷體" pitchFamily="65" charset="-120"/>
                <a:ea typeface="標楷體" pitchFamily="65" charset="-120"/>
              </a:rPr>
              <a:t>條</a:t>
            </a:r>
            <a:endParaRPr kumimoji="0" lang="en-US" altLang="zh-TW" sz="4800" b="1" i="0" u="none" strike="noStrike" kern="1200" cap="none" spc="0" normalizeH="0" baseline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標楷體" pitchFamily="65" charset="-120"/>
              <a:ea typeface="標楷體" pitchFamily="65" charset="-12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altLang="zh-TW" sz="48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5.375</a:t>
            </a:r>
            <a:r>
              <a:rPr lang="zh-TW" altLang="en-US" sz="48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 減租條例</a:t>
            </a:r>
            <a:r>
              <a:rPr lang="en-US" altLang="zh-TW" sz="48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15</a:t>
            </a:r>
            <a:r>
              <a:rPr lang="zh-TW" altLang="en-US" sz="48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條</a:t>
            </a:r>
            <a:endParaRPr lang="en-US" altLang="zh-TW" sz="4800" b="1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altLang="zh-TW" sz="4800" b="1" dirty="0" smtClean="0">
                <a:latin typeface="標楷體" pitchFamily="65" charset="-120"/>
                <a:ea typeface="標楷體" pitchFamily="65" charset="-120"/>
              </a:rPr>
              <a:t>6.</a:t>
            </a:r>
            <a:r>
              <a:rPr lang="zh-TW" altLang="en-US" sz="4800" b="1" dirty="0" smtClean="0">
                <a:latin typeface="標楷體" pitchFamily="65" charset="-120"/>
                <a:ea typeface="標楷體" pitchFamily="65" charset="-120"/>
              </a:rPr>
              <a:t>文化資產保存法</a:t>
            </a:r>
            <a:r>
              <a:rPr lang="en-US" altLang="zh-TW" sz="4800" b="1" smtClean="0">
                <a:latin typeface="標楷體" pitchFamily="65" charset="-120"/>
                <a:ea typeface="標楷體" pitchFamily="65" charset="-120"/>
              </a:rPr>
              <a:t>32</a:t>
            </a:r>
            <a:r>
              <a:rPr lang="zh-TW" altLang="en-US" sz="4800" b="1" smtClean="0">
                <a:latin typeface="標楷體" pitchFamily="65" charset="-120"/>
                <a:ea typeface="標楷體" pitchFamily="65" charset="-120"/>
              </a:rPr>
              <a:t>條</a:t>
            </a:r>
            <a:endParaRPr lang="en-US" altLang="zh-TW" sz="4800" b="1" dirty="0" smtClean="0">
              <a:latin typeface="標楷體" pitchFamily="65" charset="-120"/>
              <a:ea typeface="標楷體" pitchFamily="65" charset="-12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endParaRPr lang="en-US" altLang="zh-TW" sz="2700" dirty="0" smtClean="0">
              <a:latin typeface="新細明體"/>
              <a:ea typeface="新細明體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kumimoji="0" lang="zh-TW" alt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新細明體"/>
                <a:ea typeface="新細明體"/>
                <a:cs typeface="+mn-cs"/>
              </a:rPr>
              <a:t>          </a:t>
            </a:r>
            <a:endParaRPr kumimoji="0" lang="en-US" altLang="zh-TW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新細明體"/>
              <a:ea typeface="新細明體"/>
              <a:cs typeface="+mn-cs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endParaRPr kumimoji="0" lang="en-US" altLang="zh-TW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副標題 2"/>
          <p:cNvSpPr txBox="1">
            <a:spLocks/>
          </p:cNvSpPr>
          <p:nvPr/>
        </p:nvSpPr>
        <p:spPr>
          <a:xfrm>
            <a:off x="-108520" y="0"/>
            <a:ext cx="9396536" cy="936104"/>
          </a:xfrm>
          <a:prstGeom prst="rect">
            <a:avLst/>
          </a:prstGeom>
        </p:spPr>
        <p:txBody>
          <a:bodyPr/>
          <a:lstStyle/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zh-TW" altLang="en-US" sz="6000" b="1" dirty="0" smtClean="0">
                <a:latin typeface="標楷體" pitchFamily="65" charset="-120"/>
                <a:ea typeface="標楷體" pitchFamily="65" charset="-120"/>
              </a:rPr>
              <a:t>十一、車位使用或外賣限制</a:t>
            </a:r>
            <a:r>
              <a:rPr kumimoji="0" lang="zh-TW" alt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新細明體"/>
                <a:ea typeface="新細明體"/>
                <a:cs typeface="+mn-cs"/>
              </a:rPr>
              <a:t>          </a:t>
            </a:r>
            <a:endParaRPr kumimoji="0" lang="en-US" altLang="zh-TW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新細明體"/>
              <a:ea typeface="新細明體"/>
              <a:cs typeface="+mn-cs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endParaRPr kumimoji="0" lang="en-US" altLang="zh-TW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副標題 2"/>
          <p:cNvSpPr txBox="1">
            <a:spLocks/>
          </p:cNvSpPr>
          <p:nvPr/>
        </p:nvSpPr>
        <p:spPr>
          <a:xfrm>
            <a:off x="0" y="980728"/>
            <a:ext cx="8964488" cy="4896544"/>
          </a:xfrm>
          <a:prstGeom prst="rect">
            <a:avLst/>
          </a:prstGeom>
        </p:spPr>
        <p:txBody>
          <a:bodyPr/>
          <a:lstStyle/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altLang="zh-TW" sz="4800" b="1" noProof="0" dirty="0" smtClean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4800" b="1" noProof="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法定停車位</a:t>
            </a:r>
            <a:endParaRPr lang="en-US" altLang="zh-TW" sz="4800" b="1" noProof="0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kumimoji="0" lang="en-US" altLang="zh-TW" sz="4800" b="1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4800" b="1" dirty="0" smtClean="0">
                <a:latin typeface="標楷體" pitchFamily="65" charset="-120"/>
                <a:ea typeface="標楷體" pitchFamily="65" charset="-120"/>
              </a:rPr>
              <a:t>獎勵停車位</a:t>
            </a:r>
            <a:endParaRPr kumimoji="0" lang="en-US" altLang="zh-TW" sz="4800" b="1" i="0" u="none" strike="noStrike" kern="1200" cap="none" spc="0" normalizeH="0" baseline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標楷體" pitchFamily="65" charset="-120"/>
              <a:ea typeface="標楷體" pitchFamily="65" charset="-12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altLang="zh-TW" sz="4800" b="1" dirty="0" smtClean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sz="48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自行增設停車位</a:t>
            </a:r>
            <a:endParaRPr lang="en-US" altLang="zh-TW" sz="4800" b="1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kumimoji="0" lang="en-US" altLang="zh-TW" sz="4800" b="1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</a:rPr>
              <a:t>4.</a:t>
            </a:r>
            <a:r>
              <a:rPr lang="zh-TW" altLang="en-US" sz="4800" b="1" dirty="0" smtClean="0">
                <a:latin typeface="標楷體" pitchFamily="65" charset="-120"/>
                <a:ea typeface="標楷體" pitchFamily="65" charset="-120"/>
              </a:rPr>
              <a:t>來賓停車位</a:t>
            </a:r>
            <a:endParaRPr kumimoji="0" lang="en-US" altLang="zh-TW" sz="4800" b="1" i="0" u="none" strike="noStrike" kern="1200" cap="none" spc="0" normalizeH="0" baseline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標楷體" pitchFamily="65" charset="-120"/>
              <a:ea typeface="標楷體" pitchFamily="65" charset="-12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altLang="zh-TW" sz="4800" b="1" dirty="0" smtClean="0">
                <a:latin typeface="標楷體" pitchFamily="65" charset="-120"/>
                <a:ea typeface="標楷體" pitchFamily="65" charset="-120"/>
              </a:rPr>
              <a:t>5.</a:t>
            </a:r>
            <a:r>
              <a:rPr lang="zh-TW" altLang="en-US" sz="48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無障礙停車位</a:t>
            </a:r>
            <a:endParaRPr lang="en-US" altLang="zh-TW" sz="4800" b="1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altLang="zh-TW" sz="4800" b="1" dirty="0" smtClean="0">
                <a:latin typeface="標楷體" pitchFamily="65" charset="-120"/>
                <a:ea typeface="標楷體" pitchFamily="65" charset="-120"/>
              </a:rPr>
              <a:t>6.</a:t>
            </a:r>
            <a:r>
              <a:rPr lang="zh-TW" altLang="en-US" sz="4800" b="1" dirty="0" smtClean="0">
                <a:latin typeface="標楷體" pitchFamily="65" charset="-120"/>
                <a:ea typeface="標楷體" pitchFamily="65" charset="-120"/>
              </a:rPr>
              <a:t>一樓室內停車位</a:t>
            </a:r>
            <a:endParaRPr lang="en-US" altLang="zh-TW" sz="4800" b="1" dirty="0" smtClean="0">
              <a:latin typeface="標楷體" pitchFamily="65" charset="-120"/>
              <a:ea typeface="標楷體" pitchFamily="65" charset="-12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endParaRPr lang="en-US" altLang="zh-TW" sz="2700" dirty="0" smtClean="0">
              <a:latin typeface="新細明體"/>
              <a:ea typeface="新細明體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kumimoji="0" lang="zh-TW" alt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新細明體"/>
                <a:ea typeface="新細明體"/>
                <a:cs typeface="+mn-cs"/>
              </a:rPr>
              <a:t>          </a:t>
            </a:r>
            <a:endParaRPr kumimoji="0" lang="en-US" altLang="zh-TW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新細明體"/>
              <a:ea typeface="新細明體"/>
              <a:cs typeface="+mn-cs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endParaRPr kumimoji="0" lang="en-US" altLang="zh-TW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副標題 2"/>
          <p:cNvSpPr txBox="1">
            <a:spLocks/>
          </p:cNvSpPr>
          <p:nvPr/>
        </p:nvSpPr>
        <p:spPr>
          <a:xfrm>
            <a:off x="-108520" y="0"/>
            <a:ext cx="9396536" cy="936104"/>
          </a:xfrm>
          <a:prstGeom prst="rect">
            <a:avLst/>
          </a:prstGeom>
        </p:spPr>
        <p:txBody>
          <a:bodyPr/>
          <a:lstStyle/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zh-TW" altLang="en-US" sz="6000" b="1" dirty="0" smtClean="0">
                <a:latin typeface="標楷體" pitchFamily="65" charset="-120"/>
                <a:ea typeface="標楷體" pitchFamily="65" charset="-120"/>
              </a:rPr>
              <a:t>十二、專有或共有使用限制</a:t>
            </a:r>
            <a:r>
              <a:rPr kumimoji="0" lang="zh-TW" alt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新細明體"/>
                <a:ea typeface="新細明體"/>
                <a:cs typeface="+mn-cs"/>
              </a:rPr>
              <a:t>          </a:t>
            </a:r>
            <a:endParaRPr kumimoji="0" lang="en-US" altLang="zh-TW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新細明體"/>
              <a:ea typeface="新細明體"/>
              <a:cs typeface="+mn-cs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endParaRPr kumimoji="0" lang="en-US" altLang="zh-TW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副標題 2"/>
          <p:cNvSpPr txBox="1">
            <a:spLocks/>
          </p:cNvSpPr>
          <p:nvPr/>
        </p:nvSpPr>
        <p:spPr>
          <a:xfrm>
            <a:off x="0" y="980728"/>
            <a:ext cx="8964488" cy="4896544"/>
          </a:xfrm>
          <a:prstGeom prst="rect">
            <a:avLst/>
          </a:prstGeom>
        </p:spPr>
        <p:txBody>
          <a:bodyPr/>
          <a:lstStyle/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altLang="zh-TW" sz="4800" b="1" noProof="0" dirty="0" smtClean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48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專有專用</a:t>
            </a:r>
            <a:endParaRPr lang="en-US" altLang="zh-TW" sz="4800" b="1" noProof="0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kumimoji="0" lang="en-US" altLang="zh-TW" sz="4800" b="1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4800" b="1" dirty="0" smtClean="0">
                <a:latin typeface="標楷體" pitchFamily="65" charset="-120"/>
                <a:ea typeface="標楷體" pitchFamily="65" charset="-120"/>
              </a:rPr>
              <a:t>專有共用</a:t>
            </a:r>
            <a:endParaRPr kumimoji="0" lang="en-US" altLang="zh-TW" sz="4800" b="1" i="0" u="none" strike="noStrike" kern="1200" cap="none" spc="0" normalizeH="0" baseline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標楷體" pitchFamily="65" charset="-120"/>
              <a:ea typeface="標楷體" pitchFamily="65" charset="-12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altLang="zh-TW" sz="4800" b="1" dirty="0" smtClean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sz="48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共有專用</a:t>
            </a:r>
            <a:endParaRPr lang="en-US" altLang="zh-TW" sz="4800" b="1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kumimoji="0" lang="en-US" altLang="zh-TW" sz="4800" b="1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</a:rPr>
              <a:t>4.</a:t>
            </a:r>
            <a:r>
              <a:rPr lang="zh-TW" altLang="en-US" sz="4800" b="1" dirty="0" smtClean="0">
                <a:latin typeface="標楷體" pitchFamily="65" charset="-120"/>
                <a:ea typeface="標楷體" pitchFamily="65" charset="-120"/>
              </a:rPr>
              <a:t>共有共用</a:t>
            </a:r>
            <a:endParaRPr kumimoji="0" lang="en-US" altLang="zh-TW" sz="4800" b="1" i="0" u="none" strike="noStrike" kern="1200" cap="none" spc="0" normalizeH="0" baseline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標楷體" pitchFamily="65" charset="-120"/>
              <a:ea typeface="標楷體" pitchFamily="65" charset="-12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altLang="zh-TW" sz="4800" b="1" dirty="0" smtClean="0">
                <a:latin typeface="標楷體" pitchFamily="65" charset="-120"/>
                <a:ea typeface="標楷體" pitchFamily="65" charset="-120"/>
              </a:rPr>
              <a:t>5.</a:t>
            </a:r>
            <a:r>
              <a:rPr lang="zh-TW" altLang="en-US" sz="48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規約或區分所有權人會議</a:t>
            </a:r>
            <a:endParaRPr lang="en-US" altLang="zh-TW" sz="4800" b="1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endParaRPr lang="en-US" altLang="zh-TW" sz="2700" dirty="0" smtClean="0">
              <a:latin typeface="新細明體"/>
              <a:ea typeface="新細明體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kumimoji="0" lang="zh-TW" alt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新細明體"/>
                <a:ea typeface="新細明體"/>
                <a:cs typeface="+mn-cs"/>
              </a:rPr>
              <a:t>          </a:t>
            </a:r>
            <a:endParaRPr kumimoji="0" lang="en-US" altLang="zh-TW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新細明體"/>
              <a:ea typeface="新細明體"/>
              <a:cs typeface="+mn-cs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endParaRPr kumimoji="0" lang="en-US" altLang="zh-TW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副標題 2"/>
          <p:cNvSpPr txBox="1">
            <a:spLocks/>
          </p:cNvSpPr>
          <p:nvPr/>
        </p:nvSpPr>
        <p:spPr>
          <a:xfrm>
            <a:off x="179512" y="0"/>
            <a:ext cx="8964488" cy="720080"/>
          </a:xfrm>
          <a:prstGeom prst="rect">
            <a:avLst/>
          </a:prstGeom>
        </p:spPr>
        <p:txBody>
          <a:bodyPr/>
          <a:lstStyle/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zh-TW" altLang="en-US" sz="6000" b="1" dirty="0" smtClean="0">
                <a:latin typeface="標楷體" pitchFamily="65" charset="-120"/>
                <a:ea typeface="標楷體" pitchFamily="65" charset="-120"/>
              </a:rPr>
              <a:t>一</a:t>
            </a:r>
            <a:r>
              <a:rPr lang="en-US" altLang="zh-TW" sz="6000" b="1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6000" b="1" dirty="0" smtClean="0">
                <a:latin typeface="標楷體" pitchFamily="65" charset="-120"/>
                <a:ea typeface="標楷體" pitchFamily="65" charset="-120"/>
              </a:rPr>
              <a:t>、</a:t>
            </a:r>
            <a:r>
              <a:rPr lang="en-US" altLang="zh-TW" sz="6000" b="1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6000" b="1" dirty="0" smtClean="0">
                <a:latin typeface="標楷體" pitchFamily="65" charset="-120"/>
                <a:ea typeface="標楷體" pitchFamily="65" charset="-120"/>
              </a:rPr>
              <a:t>土地合併限制</a:t>
            </a:r>
            <a:r>
              <a:rPr lang="en-US" altLang="zh-TW" sz="6000" b="1" dirty="0" smtClean="0">
                <a:latin typeface="標楷體" pitchFamily="65" charset="-120"/>
                <a:ea typeface="標楷體" pitchFamily="65" charset="-120"/>
              </a:rPr>
              <a:t>(1/3)</a:t>
            </a: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kumimoji="0" lang="zh-TW" altLang="en-US" sz="27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</a:t>
            </a:r>
            <a:r>
              <a:rPr kumimoji="0" lang="zh-TW" altLang="en-US" sz="2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         </a:t>
            </a:r>
            <a:endParaRPr kumimoji="0" lang="en-US" altLang="zh-TW" sz="27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endParaRPr kumimoji="0" lang="en-US" altLang="zh-TW" sz="27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5" name="副標題 2"/>
          <p:cNvSpPr txBox="1">
            <a:spLocks/>
          </p:cNvSpPr>
          <p:nvPr/>
        </p:nvSpPr>
        <p:spPr>
          <a:xfrm>
            <a:off x="1691680" y="836712"/>
            <a:ext cx="5328592" cy="5688632"/>
          </a:xfrm>
          <a:prstGeom prst="rect">
            <a:avLst/>
          </a:prstGeom>
        </p:spPr>
        <p:txBody>
          <a:bodyPr/>
          <a:lstStyle/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altLang="zh-TW" sz="5400" b="1" noProof="0" dirty="0" smtClean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5400" b="1" noProof="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行政單位</a:t>
            </a:r>
            <a:endParaRPr lang="en-US" altLang="zh-TW" sz="5400" b="1" noProof="0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kumimoji="0" lang="en-US" altLang="zh-TW" sz="5400" b="1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</a:rPr>
              <a:t>2.</a:t>
            </a:r>
            <a:r>
              <a:rPr kumimoji="0" lang="zh-TW" altLang="en-US" sz="5400" b="1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</a:rPr>
              <a:t>不同分區</a:t>
            </a:r>
            <a:endParaRPr kumimoji="0" lang="en-US" altLang="zh-TW" sz="5400" b="1" i="0" u="none" strike="noStrike" kern="1200" cap="none" spc="0" normalizeH="0" baseline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標楷體" pitchFamily="65" charset="-120"/>
              <a:ea typeface="標楷體" pitchFamily="65" charset="-12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altLang="zh-TW" sz="5400" b="1" dirty="0" smtClean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sz="54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不同類別</a:t>
            </a:r>
            <a:endParaRPr lang="en-US" altLang="zh-TW" sz="5400" b="1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kumimoji="0" lang="en-US" altLang="zh-TW" sz="5400" b="1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</a:rPr>
              <a:t>4.</a:t>
            </a:r>
            <a:r>
              <a:rPr kumimoji="0" lang="zh-TW" altLang="en-US" sz="5400" b="1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</a:rPr>
              <a:t>不同他項</a:t>
            </a:r>
            <a:endParaRPr kumimoji="0" lang="en-US" altLang="zh-TW" sz="5400" b="1" i="0" u="none" strike="noStrike" kern="1200" cap="none" spc="0" normalizeH="0" baseline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標楷體" pitchFamily="65" charset="-120"/>
              <a:ea typeface="標楷體" pitchFamily="65" charset="-12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altLang="zh-TW" sz="5400" b="1" dirty="0" smtClean="0">
                <a:latin typeface="標楷體" pitchFamily="65" charset="-120"/>
                <a:ea typeface="標楷體" pitchFamily="65" charset="-120"/>
              </a:rPr>
              <a:t>5.</a:t>
            </a:r>
            <a:r>
              <a:rPr lang="zh-TW" altLang="en-US" sz="54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不同人之合併</a:t>
            </a:r>
            <a:endParaRPr lang="en-US" altLang="zh-TW" sz="5400" b="1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altLang="zh-TW" sz="5400" b="1" dirty="0" smtClean="0">
                <a:latin typeface="標楷體" pitchFamily="65" charset="-120"/>
                <a:ea typeface="標楷體" pitchFamily="65" charset="-120"/>
              </a:rPr>
              <a:t>6.</a:t>
            </a:r>
            <a:r>
              <a:rPr lang="zh-TW" altLang="en-US" sz="5400" b="1" dirty="0" smtClean="0">
                <a:latin typeface="標楷體" pitchFamily="65" charset="-120"/>
                <a:ea typeface="標楷體" pitchFamily="65" charset="-120"/>
              </a:rPr>
              <a:t>稅務風險</a:t>
            </a:r>
            <a:endParaRPr lang="en-US" altLang="zh-TW" sz="5400" b="1" dirty="0" smtClean="0">
              <a:latin typeface="標楷體" pitchFamily="65" charset="-120"/>
              <a:ea typeface="標楷體" pitchFamily="65" charset="-12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endParaRPr kumimoji="0" lang="en-US" altLang="zh-TW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新細明體"/>
              <a:ea typeface="新細明體"/>
              <a:cs typeface="+mn-cs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endParaRPr kumimoji="0" lang="en-US" altLang="zh-TW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副標題 2"/>
          <p:cNvSpPr txBox="1">
            <a:spLocks/>
          </p:cNvSpPr>
          <p:nvPr/>
        </p:nvSpPr>
        <p:spPr>
          <a:xfrm>
            <a:off x="323528" y="0"/>
            <a:ext cx="8208912" cy="936104"/>
          </a:xfrm>
          <a:prstGeom prst="rect">
            <a:avLst/>
          </a:prstGeom>
        </p:spPr>
        <p:txBody>
          <a:bodyPr/>
          <a:lstStyle/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zh-TW" altLang="en-US" sz="6000" b="1" dirty="0" smtClean="0">
                <a:latin typeface="標楷體" pitchFamily="65" charset="-120"/>
                <a:ea typeface="標楷體" pitchFamily="65" charset="-120"/>
              </a:rPr>
              <a:t>十三、信託簡介</a:t>
            </a:r>
            <a:r>
              <a:rPr lang="en-US" altLang="zh-TW" sz="6000" b="1" dirty="0" smtClean="0">
                <a:latin typeface="標楷體" pitchFamily="65" charset="-120"/>
                <a:ea typeface="標楷體" pitchFamily="65" charset="-120"/>
              </a:rPr>
              <a:t>(1/3) </a:t>
            </a: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kumimoji="0" lang="zh-TW" alt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新細明體"/>
                <a:ea typeface="新細明體"/>
                <a:cs typeface="+mn-cs"/>
              </a:rPr>
              <a:t> </a:t>
            </a:r>
            <a:r>
              <a:rPr kumimoji="0" lang="zh-TW" alt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新細明體"/>
                <a:ea typeface="新細明體"/>
                <a:cs typeface="+mn-cs"/>
              </a:rPr>
              <a:t>          </a:t>
            </a:r>
            <a:endParaRPr kumimoji="0" lang="en-US" altLang="zh-TW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新細明體"/>
              <a:ea typeface="新細明體"/>
              <a:cs typeface="+mn-cs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endParaRPr kumimoji="0" lang="en-US" altLang="zh-TW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副標題 2"/>
          <p:cNvSpPr txBox="1">
            <a:spLocks/>
          </p:cNvSpPr>
          <p:nvPr/>
        </p:nvSpPr>
        <p:spPr>
          <a:xfrm>
            <a:off x="1691680" y="980728"/>
            <a:ext cx="5904656" cy="5877272"/>
          </a:xfrm>
          <a:prstGeom prst="rect">
            <a:avLst/>
          </a:prstGeom>
        </p:spPr>
        <p:txBody>
          <a:bodyPr/>
          <a:lstStyle/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altLang="zh-TW" sz="5400" b="1" noProof="0" dirty="0" smtClean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5400" b="1" noProof="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委託人</a:t>
            </a:r>
            <a:endParaRPr lang="en-US" altLang="zh-TW" sz="5400" b="1" noProof="0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kumimoji="0" lang="en-US" altLang="zh-TW" sz="5400" b="1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5400" b="1" dirty="0" smtClean="0">
                <a:latin typeface="標楷體" pitchFamily="65" charset="-120"/>
                <a:ea typeface="標楷體" pitchFamily="65" charset="-120"/>
              </a:rPr>
              <a:t>受託人</a:t>
            </a:r>
            <a:endParaRPr kumimoji="0" lang="en-US" altLang="zh-TW" sz="5400" b="1" i="0" u="none" strike="noStrike" kern="1200" cap="none" spc="0" normalizeH="0" baseline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標楷體" pitchFamily="65" charset="-120"/>
              <a:ea typeface="標楷體" pitchFamily="65" charset="-12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altLang="zh-TW" sz="5400" b="1" dirty="0" smtClean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sz="54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受益人</a:t>
            </a:r>
            <a:endParaRPr lang="en-US" altLang="zh-TW" sz="5400" b="1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kumimoji="0" lang="en-US" altLang="zh-TW" sz="5400" b="1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</a:rPr>
              <a:t>4.</a:t>
            </a:r>
            <a:r>
              <a:rPr lang="zh-TW" altLang="en-US" sz="5400" b="1" dirty="0" smtClean="0">
                <a:latin typeface="標楷體" pitchFamily="65" charset="-120"/>
                <a:ea typeface="標楷體" pitchFamily="65" charset="-120"/>
              </a:rPr>
              <a:t>孳息受益人</a:t>
            </a:r>
            <a:endParaRPr kumimoji="0" lang="en-US" altLang="zh-TW" sz="5400" b="1" i="0" u="none" strike="noStrike" kern="1200" cap="none" spc="0" normalizeH="0" baseline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標楷體" pitchFamily="65" charset="-120"/>
              <a:ea typeface="標楷體" pitchFamily="65" charset="-12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altLang="zh-TW" sz="5400" b="1" dirty="0" smtClean="0">
                <a:latin typeface="標楷體" pitchFamily="65" charset="-120"/>
                <a:ea typeface="標楷體" pitchFamily="65" charset="-120"/>
              </a:rPr>
              <a:t>5.</a:t>
            </a:r>
            <a:r>
              <a:rPr lang="zh-TW" altLang="en-US" sz="54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本金受益人</a:t>
            </a:r>
            <a:endParaRPr lang="en-US" altLang="zh-TW" sz="5400" b="1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endParaRPr lang="en-US" altLang="zh-TW" sz="2700" dirty="0" smtClean="0">
              <a:latin typeface="新細明體"/>
              <a:ea typeface="新細明體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kumimoji="0" lang="zh-TW" alt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新細明體"/>
                <a:ea typeface="新細明體"/>
                <a:cs typeface="+mn-cs"/>
              </a:rPr>
              <a:t>          </a:t>
            </a:r>
            <a:endParaRPr kumimoji="0" lang="en-US" altLang="zh-TW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新細明體"/>
              <a:ea typeface="新細明體"/>
              <a:cs typeface="+mn-cs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endParaRPr kumimoji="0" lang="en-US" altLang="zh-TW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副標題 2"/>
          <p:cNvSpPr txBox="1">
            <a:spLocks/>
          </p:cNvSpPr>
          <p:nvPr/>
        </p:nvSpPr>
        <p:spPr>
          <a:xfrm>
            <a:off x="323528" y="0"/>
            <a:ext cx="8208912" cy="936104"/>
          </a:xfrm>
          <a:prstGeom prst="rect">
            <a:avLst/>
          </a:prstGeom>
        </p:spPr>
        <p:txBody>
          <a:bodyPr/>
          <a:lstStyle/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zh-TW" altLang="en-US" sz="6000" b="1" dirty="0" smtClean="0">
                <a:latin typeface="標楷體" pitchFamily="65" charset="-120"/>
                <a:ea typeface="標楷體" pitchFamily="65" charset="-120"/>
              </a:rPr>
              <a:t>十三、信託簡介</a:t>
            </a:r>
            <a:r>
              <a:rPr lang="en-US" altLang="zh-TW" sz="6000" b="1" dirty="0" smtClean="0">
                <a:latin typeface="標楷體" pitchFamily="65" charset="-120"/>
                <a:ea typeface="標楷體" pitchFamily="65" charset="-120"/>
              </a:rPr>
              <a:t>(2/3) </a:t>
            </a: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kumimoji="0" lang="zh-TW" alt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新細明體"/>
                <a:ea typeface="新細明體"/>
                <a:cs typeface="+mn-cs"/>
              </a:rPr>
              <a:t> </a:t>
            </a:r>
            <a:r>
              <a:rPr kumimoji="0" lang="zh-TW" alt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新細明體"/>
                <a:ea typeface="新細明體"/>
                <a:cs typeface="+mn-cs"/>
              </a:rPr>
              <a:t>          </a:t>
            </a:r>
            <a:endParaRPr kumimoji="0" lang="en-US" altLang="zh-TW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新細明體"/>
              <a:ea typeface="新細明體"/>
              <a:cs typeface="+mn-cs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endParaRPr kumimoji="0" lang="en-US" altLang="zh-TW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副標題 2"/>
          <p:cNvSpPr txBox="1">
            <a:spLocks/>
          </p:cNvSpPr>
          <p:nvPr/>
        </p:nvSpPr>
        <p:spPr>
          <a:xfrm>
            <a:off x="1691680" y="980728"/>
            <a:ext cx="5904656" cy="5877272"/>
          </a:xfrm>
          <a:prstGeom prst="rect">
            <a:avLst/>
          </a:prstGeom>
        </p:spPr>
        <p:txBody>
          <a:bodyPr/>
          <a:lstStyle/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altLang="zh-TW" sz="5400" b="1" dirty="0" smtClean="0">
                <a:latin typeface="標楷體" pitchFamily="65" charset="-120"/>
                <a:ea typeface="標楷體" pitchFamily="65" charset="-120"/>
              </a:rPr>
              <a:t>6.</a:t>
            </a:r>
            <a:r>
              <a:rPr lang="zh-TW" altLang="en-US" sz="54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權利歸屬人</a:t>
            </a:r>
            <a:endParaRPr lang="en-US" altLang="zh-TW" sz="5400" b="1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altLang="zh-TW" sz="5400" b="1" dirty="0" smtClean="0">
                <a:latin typeface="標楷體" pitchFamily="65" charset="-120"/>
                <a:ea typeface="標楷體" pitchFamily="65" charset="-120"/>
              </a:rPr>
              <a:t>7.</a:t>
            </a:r>
            <a:r>
              <a:rPr lang="zh-TW" altLang="en-US" sz="5400" b="1" dirty="0" smtClean="0">
                <a:latin typeface="標楷體" pitchFamily="65" charset="-120"/>
                <a:ea typeface="標楷體" pitchFamily="65" charset="-120"/>
              </a:rPr>
              <a:t>監察人</a:t>
            </a:r>
            <a:endParaRPr lang="en-US" altLang="zh-TW" sz="5400" b="1" dirty="0" smtClean="0">
              <a:latin typeface="標楷體" pitchFamily="65" charset="-120"/>
              <a:ea typeface="標楷體" pitchFamily="65" charset="-12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altLang="zh-TW" sz="5400" b="1" dirty="0" smtClean="0">
                <a:latin typeface="標楷體" pitchFamily="65" charset="-120"/>
                <a:ea typeface="標楷體" pitchFamily="65" charset="-120"/>
              </a:rPr>
              <a:t>8.</a:t>
            </a:r>
            <a:r>
              <a:rPr lang="zh-TW" altLang="en-US" sz="54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新任受託人</a:t>
            </a:r>
            <a:endParaRPr lang="en-US" altLang="zh-TW" sz="5400" b="1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altLang="zh-TW" sz="5400" b="1" dirty="0" smtClean="0">
                <a:latin typeface="標楷體" pitchFamily="65" charset="-120"/>
                <a:ea typeface="標楷體" pitchFamily="65" charset="-120"/>
              </a:rPr>
              <a:t>9.</a:t>
            </a:r>
            <a:r>
              <a:rPr lang="zh-TW" altLang="en-US" sz="5400" b="1" dirty="0" smtClean="0">
                <a:latin typeface="標楷體" pitchFamily="65" charset="-120"/>
                <a:ea typeface="標楷體" pitchFamily="65" charset="-120"/>
              </a:rPr>
              <a:t>第三人</a:t>
            </a:r>
            <a:endParaRPr lang="en-US" altLang="zh-TW" sz="5400" b="1" dirty="0" smtClean="0">
              <a:latin typeface="標楷體" pitchFamily="65" charset="-120"/>
              <a:ea typeface="標楷體" pitchFamily="65" charset="-12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endParaRPr lang="en-US" altLang="zh-TW" sz="2700" dirty="0" smtClean="0">
              <a:latin typeface="新細明體"/>
              <a:ea typeface="新細明體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kumimoji="0" lang="zh-TW" alt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新細明體"/>
                <a:ea typeface="新細明體"/>
                <a:cs typeface="+mn-cs"/>
              </a:rPr>
              <a:t>          </a:t>
            </a:r>
            <a:endParaRPr kumimoji="0" lang="en-US" altLang="zh-TW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新細明體"/>
              <a:ea typeface="新細明體"/>
              <a:cs typeface="+mn-cs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endParaRPr kumimoji="0" lang="en-US" altLang="zh-TW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副標題 2"/>
          <p:cNvSpPr txBox="1">
            <a:spLocks/>
          </p:cNvSpPr>
          <p:nvPr/>
        </p:nvSpPr>
        <p:spPr>
          <a:xfrm>
            <a:off x="395536" y="260648"/>
            <a:ext cx="8748464" cy="936104"/>
          </a:xfrm>
          <a:prstGeom prst="rect">
            <a:avLst/>
          </a:prstGeom>
        </p:spPr>
        <p:txBody>
          <a:bodyPr/>
          <a:lstStyle/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zh-TW" altLang="en-US" sz="6000" b="1" dirty="0" smtClean="0">
                <a:latin typeface="標楷體" pitchFamily="65" charset="-120"/>
                <a:ea typeface="標楷體" pitchFamily="65" charset="-120"/>
              </a:rPr>
              <a:t>十四、信託簡介</a:t>
            </a:r>
            <a:r>
              <a:rPr lang="en-US" altLang="zh-TW" sz="6000" b="1" dirty="0" smtClean="0">
                <a:latin typeface="標楷體" pitchFamily="65" charset="-120"/>
                <a:ea typeface="標楷體" pitchFamily="65" charset="-120"/>
              </a:rPr>
              <a:t>(3/3) </a:t>
            </a: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kumimoji="0" lang="zh-TW" alt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新細明體"/>
                <a:ea typeface="新細明體"/>
                <a:cs typeface="+mn-cs"/>
              </a:rPr>
              <a:t> </a:t>
            </a:r>
            <a:r>
              <a:rPr kumimoji="0" lang="zh-TW" alt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新細明體"/>
                <a:ea typeface="新細明體"/>
                <a:cs typeface="+mn-cs"/>
              </a:rPr>
              <a:t>          </a:t>
            </a:r>
            <a:endParaRPr kumimoji="0" lang="en-US" altLang="zh-TW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新細明體"/>
              <a:ea typeface="新細明體"/>
              <a:cs typeface="+mn-cs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endParaRPr kumimoji="0" lang="en-US" altLang="zh-TW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副標題 2"/>
          <p:cNvSpPr txBox="1">
            <a:spLocks/>
          </p:cNvSpPr>
          <p:nvPr/>
        </p:nvSpPr>
        <p:spPr>
          <a:xfrm>
            <a:off x="251520" y="1340768"/>
            <a:ext cx="8712968" cy="4896544"/>
          </a:xfrm>
          <a:prstGeom prst="rect">
            <a:avLst/>
          </a:prstGeom>
        </p:spPr>
        <p:txBody>
          <a:bodyPr/>
          <a:lstStyle/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altLang="zh-TW" sz="5400" b="1" noProof="0" dirty="0" smtClean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54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自益信託</a:t>
            </a:r>
            <a:endParaRPr lang="en-US" altLang="zh-TW" sz="5400" b="1" noProof="0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kumimoji="0" lang="en-US" altLang="zh-TW" sz="5400" b="1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5400" b="1" dirty="0" smtClean="0">
                <a:latin typeface="標楷體" pitchFamily="65" charset="-120"/>
                <a:ea typeface="標楷體" pitchFamily="65" charset="-120"/>
              </a:rPr>
              <a:t>他益信託</a:t>
            </a:r>
            <a:endParaRPr kumimoji="0" lang="en-US" altLang="zh-TW" sz="5400" b="1" i="0" u="none" strike="noStrike" kern="1200" cap="none" spc="0" normalizeH="0" baseline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標楷體" pitchFamily="65" charset="-120"/>
              <a:ea typeface="標楷體" pitchFamily="65" charset="-12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endParaRPr lang="en-US" altLang="zh-TW" sz="2700" dirty="0" smtClean="0">
              <a:latin typeface="新細明體"/>
              <a:ea typeface="新細明體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kumimoji="0" lang="zh-TW" alt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新細明體"/>
                <a:ea typeface="新細明體"/>
                <a:cs typeface="+mn-cs"/>
              </a:rPr>
              <a:t>          </a:t>
            </a:r>
            <a:endParaRPr kumimoji="0" lang="en-US" altLang="zh-TW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新細明體"/>
              <a:ea typeface="新細明體"/>
              <a:cs typeface="+mn-cs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endParaRPr kumimoji="0" lang="en-US" altLang="zh-TW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971600" y="3717032"/>
            <a:ext cx="23042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54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委託人</a:t>
            </a:r>
            <a:endParaRPr lang="zh-TW" altLang="en-US" sz="5400" b="1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6084168" y="3717032"/>
            <a:ext cx="23042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5400" b="1" dirty="0" smtClean="0">
                <a:latin typeface="標楷體" pitchFamily="65" charset="-120"/>
                <a:ea typeface="標楷體" pitchFamily="65" charset="-120"/>
              </a:rPr>
              <a:t>受託人</a:t>
            </a:r>
            <a:endParaRPr lang="zh-TW" altLang="en-US" sz="54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3347864" y="5733256"/>
            <a:ext cx="2376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54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受益人</a:t>
            </a:r>
            <a:endParaRPr lang="zh-TW" altLang="en-US" sz="5400" b="1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cxnSp>
        <p:nvCxnSpPr>
          <p:cNvPr id="24" name="直線單箭頭接點 23"/>
          <p:cNvCxnSpPr>
            <a:stCxn id="7" idx="3"/>
            <a:endCxn id="8" idx="1"/>
          </p:cNvCxnSpPr>
          <p:nvPr/>
        </p:nvCxnSpPr>
        <p:spPr>
          <a:xfrm>
            <a:off x="3275856" y="4178697"/>
            <a:ext cx="280831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單箭頭接點 25"/>
          <p:cNvCxnSpPr/>
          <p:nvPr/>
        </p:nvCxnSpPr>
        <p:spPr>
          <a:xfrm flipH="1">
            <a:off x="5076056" y="4581128"/>
            <a:ext cx="1296144" cy="12241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副標題 2"/>
          <p:cNvSpPr txBox="1">
            <a:spLocks/>
          </p:cNvSpPr>
          <p:nvPr/>
        </p:nvSpPr>
        <p:spPr>
          <a:xfrm>
            <a:off x="1115616" y="0"/>
            <a:ext cx="7920880" cy="936104"/>
          </a:xfrm>
          <a:prstGeom prst="rect">
            <a:avLst/>
          </a:prstGeom>
        </p:spPr>
        <p:txBody>
          <a:bodyPr/>
          <a:lstStyle/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zh-TW" altLang="en-US" sz="6000" b="1" dirty="0" smtClean="0">
                <a:latin typeface="標楷體" pitchFamily="65" charset="-120"/>
                <a:ea typeface="標楷體" pitchFamily="65" charset="-120"/>
              </a:rPr>
              <a:t>十五、信託功能</a:t>
            </a:r>
            <a:r>
              <a:rPr lang="en-US" altLang="zh-TW" sz="6000" b="1" dirty="0" smtClean="0">
                <a:latin typeface="標楷體" pitchFamily="65" charset="-120"/>
                <a:ea typeface="標楷體" pitchFamily="65" charset="-120"/>
              </a:rPr>
              <a:t>(1/4) </a:t>
            </a: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kumimoji="0" lang="zh-TW" alt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新細明體"/>
                <a:ea typeface="新細明體"/>
                <a:cs typeface="+mn-cs"/>
              </a:rPr>
              <a:t> </a:t>
            </a:r>
            <a:r>
              <a:rPr kumimoji="0" lang="zh-TW" alt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新細明體"/>
                <a:ea typeface="新細明體"/>
                <a:cs typeface="+mn-cs"/>
              </a:rPr>
              <a:t>          </a:t>
            </a:r>
            <a:endParaRPr kumimoji="0" lang="en-US" altLang="zh-TW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新細明體"/>
              <a:ea typeface="新細明體"/>
              <a:cs typeface="+mn-cs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endParaRPr kumimoji="0" lang="en-US" altLang="zh-TW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副標題 2"/>
          <p:cNvSpPr txBox="1">
            <a:spLocks/>
          </p:cNvSpPr>
          <p:nvPr/>
        </p:nvSpPr>
        <p:spPr>
          <a:xfrm>
            <a:off x="0" y="1052736"/>
            <a:ext cx="9144000" cy="4896544"/>
          </a:xfrm>
          <a:prstGeom prst="rect">
            <a:avLst/>
          </a:prstGeom>
        </p:spPr>
        <p:txBody>
          <a:bodyPr/>
          <a:lstStyle/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altLang="zh-TW" sz="5400" b="1" noProof="0" dirty="0" smtClean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5400" b="1" noProof="0" dirty="0" smtClean="0">
                <a:latin typeface="標楷體" pitchFamily="65" charset="-120"/>
                <a:ea typeface="標楷體" pitchFamily="65" charset="-120"/>
              </a:rPr>
              <a:t>信託可以補</a:t>
            </a:r>
            <a:r>
              <a:rPr lang="zh-TW" altLang="en-US" sz="5400" b="1" noProof="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保險功能</a:t>
            </a:r>
            <a:r>
              <a:rPr lang="zh-TW" altLang="en-US" sz="5400" b="1" noProof="0" dirty="0" smtClean="0">
                <a:latin typeface="標楷體" pitchFamily="65" charset="-120"/>
                <a:ea typeface="標楷體" pitchFamily="65" charset="-120"/>
              </a:rPr>
              <a:t>的不足</a:t>
            </a:r>
            <a:endParaRPr lang="en-US" altLang="zh-TW" sz="5400" b="1" noProof="0" dirty="0" smtClean="0">
              <a:latin typeface="標楷體" pitchFamily="65" charset="-120"/>
              <a:ea typeface="標楷體" pitchFamily="65" charset="-12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zh-TW" altLang="en-US" sz="5400" b="1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sz="5400" b="1" noProof="0" dirty="0" smtClean="0">
                <a:latin typeface="標楷體" pitchFamily="65" charset="-120"/>
                <a:ea typeface="標楷體" pitchFamily="65" charset="-120"/>
              </a:rPr>
              <a:t>→</a:t>
            </a:r>
            <a:r>
              <a:rPr lang="zh-TW" altLang="en-US" sz="5400" b="1" noProof="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子女照顧</a:t>
            </a:r>
            <a:endParaRPr lang="en-US" altLang="zh-TW" sz="5400" b="1" noProof="0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kumimoji="0" lang="en-US" altLang="zh-TW" sz="5400" b="1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5400" b="1" dirty="0" smtClean="0">
                <a:latin typeface="標楷體" pitchFamily="65" charset="-120"/>
                <a:ea typeface="標楷體" pitchFamily="65" charset="-120"/>
              </a:rPr>
              <a:t>信託可以補</a:t>
            </a:r>
            <a:r>
              <a:rPr lang="zh-TW" altLang="en-US" sz="54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贈與規劃</a:t>
            </a:r>
            <a:r>
              <a:rPr lang="zh-TW" altLang="en-US" sz="5400" b="1" dirty="0" smtClean="0">
                <a:latin typeface="標楷體" pitchFamily="65" charset="-120"/>
                <a:ea typeface="標楷體" pitchFamily="65" charset="-120"/>
              </a:rPr>
              <a:t>的不足</a:t>
            </a:r>
            <a:endParaRPr lang="en-US" altLang="zh-TW" sz="5400" b="1" dirty="0" smtClean="0">
              <a:latin typeface="標楷體" pitchFamily="65" charset="-120"/>
              <a:ea typeface="標楷體" pitchFamily="65" charset="-12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zh-TW" altLang="en-US" sz="5400" b="1" dirty="0" smtClean="0">
                <a:latin typeface="標楷體" pitchFamily="65" charset="-120"/>
                <a:ea typeface="標楷體" pitchFamily="65" charset="-120"/>
              </a:rPr>
              <a:t>  →免子女匪類</a:t>
            </a:r>
            <a:endParaRPr kumimoji="0" lang="en-US" altLang="zh-TW" sz="5400" b="1" i="0" u="none" strike="noStrike" kern="1200" cap="none" spc="0" normalizeH="0" baseline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標楷體" pitchFamily="65" charset="-120"/>
              <a:ea typeface="標楷體" pitchFamily="65" charset="-12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altLang="zh-TW" sz="5400" b="1" dirty="0" smtClean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sz="5400" b="1" dirty="0" smtClean="0">
                <a:latin typeface="標楷體" pitchFamily="65" charset="-120"/>
                <a:ea typeface="標楷體" pitchFamily="65" charset="-120"/>
              </a:rPr>
              <a:t>信託可以</a:t>
            </a:r>
            <a:r>
              <a:rPr lang="zh-TW" altLang="en-US" sz="54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補繼承規劃</a:t>
            </a:r>
            <a:r>
              <a:rPr lang="zh-TW" altLang="en-US" sz="5400" b="1" dirty="0" smtClean="0">
                <a:latin typeface="標楷體" pitchFamily="65" charset="-120"/>
                <a:ea typeface="標楷體" pitchFamily="65" charset="-120"/>
              </a:rPr>
              <a:t>的不足</a:t>
            </a:r>
            <a:endParaRPr lang="en-US" altLang="zh-TW" sz="5400" b="1" dirty="0" smtClean="0">
              <a:latin typeface="標楷體" pitchFamily="65" charset="-120"/>
              <a:ea typeface="標楷體" pitchFamily="65" charset="-12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zh-TW" altLang="en-US" sz="5400" b="1" dirty="0" smtClean="0">
                <a:latin typeface="標楷體" pitchFamily="65" charset="-120"/>
                <a:ea typeface="標楷體" pitchFamily="65" charset="-120"/>
              </a:rPr>
              <a:t>  →免親人反目</a:t>
            </a:r>
            <a:endParaRPr lang="en-US" altLang="zh-TW" sz="5400" b="1" dirty="0" smtClean="0">
              <a:latin typeface="標楷體" pitchFamily="65" charset="-120"/>
              <a:ea typeface="標楷體" pitchFamily="65" charset="-12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endParaRPr lang="en-US" altLang="zh-TW" sz="3600" b="1" dirty="0" smtClean="0">
              <a:latin typeface="標楷體" pitchFamily="65" charset="-120"/>
              <a:ea typeface="標楷體" pitchFamily="65" charset="-12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endParaRPr lang="en-US" altLang="zh-TW" sz="2700" dirty="0" smtClean="0">
              <a:latin typeface="新細明體"/>
              <a:ea typeface="新細明體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kumimoji="0" lang="zh-TW" alt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新細明體"/>
                <a:ea typeface="新細明體"/>
                <a:cs typeface="+mn-cs"/>
              </a:rPr>
              <a:t>          </a:t>
            </a:r>
            <a:endParaRPr kumimoji="0" lang="en-US" altLang="zh-TW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新細明體"/>
              <a:ea typeface="新細明體"/>
              <a:cs typeface="+mn-cs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endParaRPr kumimoji="0" lang="en-US" altLang="zh-TW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副標題 2"/>
          <p:cNvSpPr txBox="1">
            <a:spLocks/>
          </p:cNvSpPr>
          <p:nvPr/>
        </p:nvSpPr>
        <p:spPr>
          <a:xfrm>
            <a:off x="1043608" y="0"/>
            <a:ext cx="7416824" cy="936104"/>
          </a:xfrm>
          <a:prstGeom prst="rect">
            <a:avLst/>
          </a:prstGeom>
        </p:spPr>
        <p:txBody>
          <a:bodyPr/>
          <a:lstStyle/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zh-TW" altLang="en-US" sz="6000" b="1" dirty="0" smtClean="0">
                <a:latin typeface="標楷體" pitchFamily="65" charset="-120"/>
                <a:ea typeface="標楷體" pitchFamily="65" charset="-120"/>
              </a:rPr>
              <a:t>十五、信託功能</a:t>
            </a:r>
            <a:r>
              <a:rPr lang="en-US" altLang="zh-TW" sz="6000" b="1" dirty="0" smtClean="0">
                <a:latin typeface="標楷體" pitchFamily="65" charset="-120"/>
                <a:ea typeface="標楷體" pitchFamily="65" charset="-120"/>
              </a:rPr>
              <a:t>(2/4) </a:t>
            </a: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kumimoji="0" lang="zh-TW" alt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新細明體"/>
                <a:ea typeface="新細明體"/>
                <a:cs typeface="+mn-cs"/>
              </a:rPr>
              <a:t> </a:t>
            </a:r>
            <a:r>
              <a:rPr kumimoji="0" lang="zh-TW" alt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新細明體"/>
                <a:ea typeface="新細明體"/>
                <a:cs typeface="+mn-cs"/>
              </a:rPr>
              <a:t>          </a:t>
            </a:r>
            <a:endParaRPr kumimoji="0" lang="en-US" altLang="zh-TW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新細明體"/>
              <a:ea typeface="新細明體"/>
              <a:cs typeface="+mn-cs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endParaRPr kumimoji="0" lang="en-US" altLang="zh-TW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副標題 2"/>
          <p:cNvSpPr txBox="1">
            <a:spLocks/>
          </p:cNvSpPr>
          <p:nvPr/>
        </p:nvSpPr>
        <p:spPr>
          <a:xfrm>
            <a:off x="0" y="1052736"/>
            <a:ext cx="9144000" cy="4896544"/>
          </a:xfrm>
          <a:prstGeom prst="rect">
            <a:avLst/>
          </a:prstGeom>
        </p:spPr>
        <p:txBody>
          <a:bodyPr/>
          <a:lstStyle/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kumimoji="0" lang="en-US" altLang="zh-TW" sz="5400" b="1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</a:rPr>
              <a:t>4.</a:t>
            </a:r>
            <a:r>
              <a:rPr lang="zh-TW" altLang="en-US" sz="5400" b="1" dirty="0" smtClean="0">
                <a:latin typeface="標楷體" pitchFamily="65" charset="-120"/>
                <a:ea typeface="標楷體" pitchFamily="65" charset="-120"/>
              </a:rPr>
              <a:t>信託可以</a:t>
            </a:r>
            <a:r>
              <a:rPr lang="zh-TW" altLang="en-US" sz="54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避免風險</a:t>
            </a:r>
            <a:r>
              <a:rPr lang="zh-TW" altLang="en-US" sz="5400" b="1" dirty="0" smtClean="0">
                <a:latin typeface="標楷體" pitchFamily="65" charset="-120"/>
                <a:ea typeface="標楷體" pitchFamily="65" charset="-120"/>
              </a:rPr>
              <a:t>造成的傷 </a:t>
            </a:r>
            <a:endParaRPr lang="en-US" altLang="zh-TW" sz="5400" b="1" dirty="0" smtClean="0">
              <a:latin typeface="標楷體" pitchFamily="65" charset="-120"/>
              <a:ea typeface="標楷體" pitchFamily="65" charset="-12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zh-TW" altLang="en-US" sz="5400" b="1" dirty="0" smtClean="0">
                <a:latin typeface="標楷體" pitchFamily="65" charset="-120"/>
                <a:ea typeface="標楷體" pitchFamily="65" charset="-120"/>
              </a:rPr>
              <a:t>  害→洗錢防制法</a:t>
            </a:r>
            <a:endParaRPr kumimoji="0" lang="en-US" altLang="zh-TW" sz="5400" b="1" i="0" u="none" strike="noStrike" kern="1200" cap="none" spc="0" normalizeH="0" baseline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標楷體" pitchFamily="65" charset="-120"/>
              <a:ea typeface="標楷體" pitchFamily="65" charset="-12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altLang="zh-TW" sz="5400" b="1" dirty="0" smtClean="0">
                <a:latin typeface="標楷體" pitchFamily="65" charset="-120"/>
                <a:ea typeface="標楷體" pitchFamily="65" charset="-120"/>
              </a:rPr>
              <a:t>5.</a:t>
            </a:r>
            <a:r>
              <a:rPr lang="zh-TW" altLang="en-US" sz="5400" b="1" dirty="0" smtClean="0">
                <a:latin typeface="標楷體" pitchFamily="65" charset="-120"/>
                <a:ea typeface="標楷體" pitchFamily="65" charset="-120"/>
              </a:rPr>
              <a:t>信託可以</a:t>
            </a:r>
            <a:r>
              <a:rPr lang="zh-TW" altLang="en-US" sz="54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節省一部分稅負</a:t>
            </a:r>
            <a:r>
              <a:rPr lang="zh-TW" altLang="en-US" sz="5400" b="1" dirty="0" smtClean="0">
                <a:latin typeface="標楷體" pitchFamily="65" charset="-120"/>
                <a:ea typeface="標楷體" pitchFamily="65" charset="-120"/>
              </a:rPr>
              <a:t>→</a:t>
            </a:r>
            <a:endParaRPr lang="en-US" altLang="zh-TW" sz="5400" b="1" dirty="0" smtClean="0">
              <a:latin typeface="標楷體" pitchFamily="65" charset="-120"/>
              <a:ea typeface="標楷體" pitchFamily="65" charset="-12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zh-TW" altLang="en-US" sz="5400" b="1" dirty="0" smtClean="0">
                <a:latin typeface="標楷體" pitchFamily="65" charset="-120"/>
                <a:ea typeface="標楷體" pitchFamily="65" charset="-120"/>
              </a:rPr>
              <a:t>  分散所得</a:t>
            </a:r>
            <a:r>
              <a:rPr lang="en-US" altLang="zh-TW" sz="5400" b="1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5400" b="1" dirty="0" smtClean="0">
                <a:latin typeface="標楷體" pitchFamily="65" charset="-120"/>
                <a:ea typeface="標楷體" pitchFamily="65" charset="-120"/>
              </a:rPr>
              <a:t>股息 、利息、租</a:t>
            </a:r>
            <a:endParaRPr lang="en-US" altLang="zh-TW" sz="5400" b="1" dirty="0" smtClean="0">
              <a:latin typeface="標楷體" pitchFamily="65" charset="-120"/>
              <a:ea typeface="標楷體" pitchFamily="65" charset="-12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zh-TW" altLang="en-US" sz="5400" b="1" dirty="0" smtClean="0">
                <a:latin typeface="標楷體" pitchFamily="65" charset="-120"/>
                <a:ea typeface="標楷體" pitchFamily="65" charset="-120"/>
              </a:rPr>
              <a:t>  金</a:t>
            </a:r>
            <a:r>
              <a:rPr lang="en-US" altLang="zh-TW" sz="5400" b="1" dirty="0" smtClean="0">
                <a:latin typeface="標楷體" pitchFamily="65" charset="-120"/>
                <a:ea typeface="標楷體" pitchFamily="65" charset="-120"/>
              </a:rPr>
              <a:t>)</a:t>
            </a: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endParaRPr lang="en-US" altLang="zh-TW" sz="3600" b="1" dirty="0" smtClean="0">
              <a:latin typeface="標楷體" pitchFamily="65" charset="-120"/>
              <a:ea typeface="標楷體" pitchFamily="65" charset="-12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endParaRPr lang="en-US" altLang="zh-TW" sz="2700" dirty="0" smtClean="0">
              <a:latin typeface="新細明體"/>
              <a:ea typeface="新細明體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kumimoji="0" lang="zh-TW" alt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新細明體"/>
                <a:ea typeface="新細明體"/>
                <a:cs typeface="+mn-cs"/>
              </a:rPr>
              <a:t>          </a:t>
            </a:r>
            <a:endParaRPr kumimoji="0" lang="en-US" altLang="zh-TW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新細明體"/>
              <a:ea typeface="新細明體"/>
              <a:cs typeface="+mn-cs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endParaRPr kumimoji="0" lang="en-US" altLang="zh-TW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副標題 2"/>
          <p:cNvSpPr txBox="1">
            <a:spLocks/>
          </p:cNvSpPr>
          <p:nvPr/>
        </p:nvSpPr>
        <p:spPr>
          <a:xfrm>
            <a:off x="1259632" y="0"/>
            <a:ext cx="7128792" cy="819472"/>
          </a:xfrm>
          <a:prstGeom prst="rect">
            <a:avLst/>
          </a:prstGeom>
        </p:spPr>
        <p:txBody>
          <a:bodyPr/>
          <a:lstStyle/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zh-TW" altLang="en-US" sz="6000" b="1" dirty="0" smtClean="0">
                <a:latin typeface="標楷體" pitchFamily="65" charset="-120"/>
                <a:ea typeface="標楷體" pitchFamily="65" charset="-120"/>
              </a:rPr>
              <a:t>十六、信託功能</a:t>
            </a:r>
            <a:r>
              <a:rPr lang="en-US" altLang="zh-TW" sz="6000" b="1" dirty="0" smtClean="0">
                <a:latin typeface="標楷體" pitchFamily="65" charset="-120"/>
                <a:ea typeface="標楷體" pitchFamily="65" charset="-120"/>
              </a:rPr>
              <a:t>(3/4) </a:t>
            </a: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kumimoji="0" lang="zh-TW" alt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新細明體"/>
                <a:ea typeface="新細明體"/>
                <a:cs typeface="+mn-cs"/>
              </a:rPr>
              <a:t> </a:t>
            </a:r>
            <a:r>
              <a:rPr kumimoji="0" lang="zh-TW" alt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新細明體"/>
                <a:ea typeface="新細明體"/>
                <a:cs typeface="+mn-cs"/>
              </a:rPr>
              <a:t>          </a:t>
            </a:r>
            <a:endParaRPr kumimoji="0" lang="en-US" altLang="zh-TW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新細明體"/>
              <a:ea typeface="新細明體"/>
              <a:cs typeface="+mn-cs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endParaRPr kumimoji="0" lang="en-US" altLang="zh-TW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副標題 2"/>
          <p:cNvSpPr txBox="1">
            <a:spLocks/>
          </p:cNvSpPr>
          <p:nvPr/>
        </p:nvSpPr>
        <p:spPr>
          <a:xfrm>
            <a:off x="179512" y="836712"/>
            <a:ext cx="8532440" cy="5832648"/>
          </a:xfrm>
          <a:prstGeom prst="rect">
            <a:avLst/>
          </a:prstGeom>
        </p:spPr>
        <p:txBody>
          <a:bodyPr/>
          <a:lstStyle/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altLang="zh-TW" sz="5400" b="1" dirty="0" smtClean="0">
                <a:latin typeface="標楷體" pitchFamily="65" charset="-120"/>
                <a:ea typeface="標楷體" pitchFamily="65" charset="-120"/>
              </a:rPr>
              <a:t>6.</a:t>
            </a:r>
            <a:r>
              <a:rPr lang="zh-TW" altLang="en-US" sz="5400" b="1" dirty="0" smtClean="0">
                <a:latin typeface="標楷體" pitchFamily="65" charset="-120"/>
                <a:ea typeface="標楷體" pitchFamily="65" charset="-120"/>
              </a:rPr>
              <a:t>信託可以使</a:t>
            </a:r>
            <a:r>
              <a:rPr lang="zh-TW" altLang="en-US" sz="54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財產傳承</a:t>
            </a:r>
            <a:r>
              <a:rPr lang="zh-TW" altLang="en-US" sz="5400" b="1" dirty="0" smtClean="0">
                <a:latin typeface="標楷體" pitchFamily="65" charset="-120"/>
                <a:ea typeface="標楷體" pitchFamily="65" charset="-120"/>
              </a:rPr>
              <a:t>保全 </a:t>
            </a:r>
            <a:endParaRPr lang="en-US" altLang="zh-TW" sz="5400" b="1" dirty="0" smtClean="0">
              <a:latin typeface="標楷體" pitchFamily="65" charset="-120"/>
              <a:ea typeface="標楷體" pitchFamily="65" charset="-12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zh-TW" altLang="en-US" sz="5400" b="1" dirty="0" smtClean="0">
                <a:latin typeface="標楷體" pitchFamily="65" charset="-120"/>
                <a:ea typeface="標楷體" pitchFamily="65" charset="-120"/>
              </a:rPr>
              <a:t>  分配→</a:t>
            </a:r>
            <a:r>
              <a:rPr lang="zh-TW" altLang="en-US" sz="54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遺囑信託</a:t>
            </a:r>
            <a:endParaRPr lang="en-US" altLang="zh-TW" sz="5400" b="1" noProof="0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altLang="zh-TW" sz="5400" b="1" dirty="0" smtClean="0">
                <a:latin typeface="標楷體" pitchFamily="65" charset="-120"/>
                <a:ea typeface="標楷體" pitchFamily="65" charset="-120"/>
              </a:rPr>
              <a:t>7.</a:t>
            </a:r>
            <a:r>
              <a:rPr lang="zh-TW" altLang="en-US" sz="5400" b="1" dirty="0" smtClean="0">
                <a:latin typeface="標楷體" pitchFamily="65" charset="-120"/>
                <a:ea typeface="標楷體" pitchFamily="65" charset="-120"/>
              </a:rPr>
              <a:t>信託可以讓</a:t>
            </a:r>
            <a:r>
              <a:rPr lang="zh-TW" altLang="en-US" sz="54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意識延伸</a:t>
            </a:r>
            <a:r>
              <a:rPr lang="zh-TW" altLang="en-US" sz="5400" b="1" dirty="0" smtClean="0">
                <a:latin typeface="標楷體" pitchFamily="65" charset="-120"/>
                <a:ea typeface="標楷體" pitchFamily="65" charset="-120"/>
              </a:rPr>
              <a:t>→</a:t>
            </a:r>
            <a:endParaRPr kumimoji="0" lang="en-US" altLang="zh-TW" sz="5400" b="1" i="0" u="none" strike="noStrike" kern="1200" cap="none" spc="0" normalizeH="0" baseline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標楷體" pitchFamily="65" charset="-120"/>
              <a:ea typeface="標楷體" pitchFamily="65" charset="-12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zh-TW" altLang="en-US" sz="5400" b="1" dirty="0" smtClean="0">
                <a:latin typeface="標楷體" pitchFamily="65" charset="-120"/>
                <a:ea typeface="標楷體" pitchFamily="65" charset="-120"/>
              </a:rPr>
              <a:t>  控制規劃權利</a:t>
            </a:r>
            <a:endParaRPr lang="en-US" altLang="zh-TW" sz="5400" b="1" dirty="0" smtClean="0">
              <a:latin typeface="標楷體" pitchFamily="65" charset="-120"/>
              <a:ea typeface="標楷體" pitchFamily="65" charset="-12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endParaRPr lang="en-US" altLang="zh-TW" sz="2700" dirty="0" smtClean="0">
              <a:latin typeface="新細明體"/>
              <a:ea typeface="新細明體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endParaRPr lang="en-US" altLang="zh-TW" sz="2700" dirty="0" smtClean="0">
              <a:latin typeface="新細明體"/>
              <a:ea typeface="新細明體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kumimoji="0" lang="zh-TW" alt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新細明體"/>
                <a:ea typeface="新細明體"/>
                <a:cs typeface="+mn-cs"/>
              </a:rPr>
              <a:t>          </a:t>
            </a:r>
            <a:endParaRPr kumimoji="0" lang="en-US" altLang="zh-TW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新細明體"/>
              <a:ea typeface="新細明體"/>
              <a:cs typeface="+mn-cs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endParaRPr kumimoji="0" lang="en-US" altLang="zh-TW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副標題 2"/>
          <p:cNvSpPr txBox="1">
            <a:spLocks/>
          </p:cNvSpPr>
          <p:nvPr/>
        </p:nvSpPr>
        <p:spPr>
          <a:xfrm>
            <a:off x="1259632" y="0"/>
            <a:ext cx="7128792" cy="819472"/>
          </a:xfrm>
          <a:prstGeom prst="rect">
            <a:avLst/>
          </a:prstGeom>
        </p:spPr>
        <p:txBody>
          <a:bodyPr/>
          <a:lstStyle/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zh-TW" altLang="en-US" sz="6000" b="1" dirty="0" smtClean="0">
                <a:latin typeface="標楷體" pitchFamily="65" charset="-120"/>
                <a:ea typeface="標楷體" pitchFamily="65" charset="-120"/>
              </a:rPr>
              <a:t>十六、信託功能</a:t>
            </a:r>
            <a:r>
              <a:rPr lang="en-US" altLang="zh-TW" sz="6000" b="1" dirty="0" smtClean="0">
                <a:latin typeface="標楷體" pitchFamily="65" charset="-120"/>
                <a:ea typeface="標楷體" pitchFamily="65" charset="-120"/>
              </a:rPr>
              <a:t>(4/4) </a:t>
            </a: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kumimoji="0" lang="zh-TW" alt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新細明體"/>
                <a:ea typeface="新細明體"/>
                <a:cs typeface="+mn-cs"/>
              </a:rPr>
              <a:t> </a:t>
            </a:r>
            <a:r>
              <a:rPr kumimoji="0" lang="zh-TW" alt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新細明體"/>
                <a:ea typeface="新細明體"/>
                <a:cs typeface="+mn-cs"/>
              </a:rPr>
              <a:t>          </a:t>
            </a:r>
            <a:endParaRPr kumimoji="0" lang="en-US" altLang="zh-TW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新細明體"/>
              <a:ea typeface="新細明體"/>
              <a:cs typeface="+mn-cs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endParaRPr kumimoji="0" lang="en-US" altLang="zh-TW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副標題 2"/>
          <p:cNvSpPr txBox="1">
            <a:spLocks/>
          </p:cNvSpPr>
          <p:nvPr/>
        </p:nvSpPr>
        <p:spPr>
          <a:xfrm>
            <a:off x="251520" y="1340768"/>
            <a:ext cx="8532440" cy="4464496"/>
          </a:xfrm>
          <a:prstGeom prst="rect">
            <a:avLst/>
          </a:prstGeom>
        </p:spPr>
        <p:txBody>
          <a:bodyPr/>
          <a:lstStyle/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altLang="zh-TW" sz="5400" b="1" dirty="0" smtClean="0">
                <a:latin typeface="標楷體" pitchFamily="65" charset="-120"/>
                <a:ea typeface="標楷體" pitchFamily="65" charset="-120"/>
              </a:rPr>
              <a:t>8.</a:t>
            </a:r>
            <a:r>
              <a:rPr lang="zh-TW" altLang="en-US" sz="5400" b="1" dirty="0" smtClean="0">
                <a:latin typeface="標楷體" pitchFamily="65" charset="-120"/>
                <a:ea typeface="標楷體" pitchFamily="65" charset="-120"/>
              </a:rPr>
              <a:t>信託可以</a:t>
            </a:r>
            <a:r>
              <a:rPr lang="zh-TW" altLang="en-US" sz="54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避免債務</a:t>
            </a:r>
            <a:r>
              <a:rPr lang="zh-TW" altLang="en-US" sz="5400" b="1" dirty="0" smtClean="0">
                <a:latin typeface="標楷體" pitchFamily="65" charset="-120"/>
                <a:ea typeface="標楷體" pitchFamily="65" charset="-120"/>
              </a:rPr>
              <a:t>造成的 </a:t>
            </a:r>
            <a:endParaRPr lang="en-US" altLang="zh-TW" sz="5400" b="1" dirty="0" smtClean="0">
              <a:latin typeface="標楷體" pitchFamily="65" charset="-120"/>
              <a:ea typeface="標楷體" pitchFamily="65" charset="-12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zh-TW" altLang="en-US" sz="5400" b="1" dirty="0" smtClean="0">
                <a:latin typeface="標楷體" pitchFamily="65" charset="-120"/>
                <a:ea typeface="標楷體" pitchFamily="65" charset="-120"/>
              </a:rPr>
              <a:t>  二次傷害→規避債務</a:t>
            </a:r>
            <a:r>
              <a:rPr lang="zh-TW" altLang="en-US" sz="54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風險</a:t>
            </a:r>
            <a:endParaRPr lang="en-US" altLang="zh-TW" sz="5400" b="1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altLang="zh-TW" sz="5400" b="1" dirty="0" smtClean="0">
                <a:latin typeface="標楷體" pitchFamily="65" charset="-120"/>
                <a:ea typeface="標楷體" pitchFamily="65" charset="-120"/>
              </a:rPr>
              <a:t>9</a:t>
            </a:r>
            <a:r>
              <a:rPr kumimoji="0" lang="en-US" altLang="zh-TW" sz="5400" b="1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en-US" sz="54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人頭</a:t>
            </a:r>
            <a:r>
              <a:rPr lang="zh-TW" altLang="en-US" sz="5400" b="1" dirty="0" smtClean="0">
                <a:latin typeface="標楷體" pitchFamily="65" charset="-120"/>
                <a:ea typeface="標楷體" pitchFamily="65" charset="-120"/>
              </a:rPr>
              <a:t>資產→</a:t>
            </a:r>
            <a:r>
              <a:rPr lang="zh-TW" altLang="en-US" sz="54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控制</a:t>
            </a:r>
            <a:r>
              <a:rPr lang="zh-TW" altLang="en-US" sz="5400" b="1" dirty="0" smtClean="0">
                <a:latin typeface="標楷體" pitchFamily="65" charset="-120"/>
                <a:ea typeface="標楷體" pitchFamily="65" charset="-120"/>
              </a:rPr>
              <a:t>人頭</a:t>
            </a:r>
            <a:endParaRPr kumimoji="0" lang="en-US" altLang="zh-TW" sz="5400" b="1" i="0" u="none" strike="noStrike" kern="1200" cap="none" spc="0" normalizeH="0" baseline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標楷體" pitchFamily="65" charset="-120"/>
              <a:ea typeface="標楷體" pitchFamily="65" charset="-12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endParaRPr lang="en-US" altLang="zh-TW" sz="2700" dirty="0" smtClean="0">
              <a:latin typeface="新細明體"/>
              <a:ea typeface="新細明體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endParaRPr lang="en-US" altLang="zh-TW" sz="2700" dirty="0" smtClean="0">
              <a:latin typeface="新細明體"/>
              <a:ea typeface="新細明體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kumimoji="0" lang="zh-TW" alt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新細明體"/>
                <a:ea typeface="新細明體"/>
                <a:cs typeface="+mn-cs"/>
              </a:rPr>
              <a:t>          </a:t>
            </a:r>
            <a:endParaRPr kumimoji="0" lang="en-US" altLang="zh-TW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新細明體"/>
              <a:ea typeface="新細明體"/>
              <a:cs typeface="+mn-cs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endParaRPr kumimoji="0" lang="en-US" altLang="zh-TW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副標題 2"/>
          <p:cNvSpPr txBox="1">
            <a:spLocks/>
          </p:cNvSpPr>
          <p:nvPr/>
        </p:nvSpPr>
        <p:spPr>
          <a:xfrm>
            <a:off x="0" y="188640"/>
            <a:ext cx="9144000" cy="1728192"/>
          </a:xfrm>
          <a:prstGeom prst="rect">
            <a:avLst/>
          </a:prstGeom>
        </p:spPr>
        <p:txBody>
          <a:bodyPr/>
          <a:lstStyle/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zh-TW" altLang="en-US" sz="4800" b="1" dirty="0" smtClean="0">
                <a:latin typeface="標楷體" pitchFamily="65" charset="-120"/>
                <a:ea typeface="標楷體" pitchFamily="65" charset="-120"/>
              </a:rPr>
              <a:t>十七、信託於仲介案件應注意的 </a:t>
            </a:r>
            <a:endParaRPr lang="en-US" altLang="zh-TW" sz="4800" b="1" dirty="0" smtClean="0">
              <a:latin typeface="標楷體" pitchFamily="65" charset="-120"/>
              <a:ea typeface="標楷體" pitchFamily="65" charset="-12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zh-TW" altLang="en-US" sz="4800" b="1" dirty="0" smtClean="0">
                <a:latin typeface="標楷體" pitchFamily="65" charset="-120"/>
                <a:ea typeface="標楷體" pitchFamily="65" charset="-120"/>
              </a:rPr>
              <a:t>      事項</a:t>
            </a:r>
            <a:r>
              <a:rPr lang="en-US" altLang="zh-TW" sz="4800" b="1" dirty="0" smtClean="0">
                <a:latin typeface="標楷體" pitchFamily="65" charset="-120"/>
                <a:ea typeface="標楷體" pitchFamily="65" charset="-120"/>
              </a:rPr>
              <a:t> </a:t>
            </a: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kumimoji="0" lang="zh-TW" alt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新細明體"/>
                <a:ea typeface="新細明體"/>
                <a:cs typeface="+mn-cs"/>
              </a:rPr>
              <a:t> </a:t>
            </a:r>
            <a:r>
              <a:rPr kumimoji="0" lang="zh-TW" alt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新細明體"/>
                <a:ea typeface="新細明體"/>
                <a:cs typeface="+mn-cs"/>
              </a:rPr>
              <a:t>          </a:t>
            </a:r>
            <a:endParaRPr kumimoji="0" lang="en-US" altLang="zh-TW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新細明體"/>
              <a:ea typeface="新細明體"/>
              <a:cs typeface="+mn-cs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endParaRPr kumimoji="0" lang="en-US" altLang="zh-TW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副標題 2"/>
          <p:cNvSpPr txBox="1">
            <a:spLocks/>
          </p:cNvSpPr>
          <p:nvPr/>
        </p:nvSpPr>
        <p:spPr>
          <a:xfrm>
            <a:off x="1187624" y="1961456"/>
            <a:ext cx="5904656" cy="4896544"/>
          </a:xfrm>
          <a:prstGeom prst="rect">
            <a:avLst/>
          </a:prstGeom>
        </p:spPr>
        <p:txBody>
          <a:bodyPr/>
          <a:lstStyle/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altLang="zh-TW" sz="5400" b="1" noProof="0" dirty="0" smtClean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54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信託專簿</a:t>
            </a:r>
            <a:endParaRPr lang="en-US" altLang="zh-TW" sz="5400" b="1" noProof="0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kumimoji="0" lang="en-US" altLang="zh-TW" sz="5400" b="1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5400" b="1" dirty="0" smtClean="0">
                <a:latin typeface="標楷體" pitchFamily="65" charset="-120"/>
                <a:ea typeface="標楷體" pitchFamily="65" charset="-120"/>
              </a:rPr>
              <a:t>管理或處分</a:t>
            </a:r>
            <a:endParaRPr kumimoji="0" lang="en-US" altLang="zh-TW" sz="5400" b="1" i="0" u="none" strike="noStrike" kern="1200" cap="none" spc="0" normalizeH="0" baseline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標楷體" pitchFamily="65" charset="-120"/>
              <a:ea typeface="標楷體" pitchFamily="65" charset="-12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altLang="zh-TW" sz="5400" b="1" dirty="0" smtClean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sz="54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房地合一税</a:t>
            </a:r>
            <a:endParaRPr lang="en-US" altLang="zh-TW" sz="5400" b="1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kumimoji="0" lang="en-US" altLang="zh-TW" sz="5400" b="1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</a:rPr>
              <a:t>4.</a:t>
            </a:r>
            <a:r>
              <a:rPr kumimoji="0" lang="zh-TW" altLang="en-US" sz="5400" b="1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</a:rPr>
              <a:t>財產交易所得稅</a:t>
            </a:r>
            <a:endParaRPr kumimoji="0" lang="en-US" altLang="zh-TW" sz="5400" b="1" i="0" u="none" strike="noStrike" kern="1200" cap="none" spc="0" normalizeH="0" baseline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標楷體" pitchFamily="65" charset="-120"/>
              <a:ea typeface="標楷體" pitchFamily="65" charset="-12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altLang="zh-TW" sz="5400" b="1" dirty="0" smtClean="0">
                <a:latin typeface="標楷體" pitchFamily="65" charset="-120"/>
                <a:ea typeface="標楷體" pitchFamily="65" charset="-120"/>
              </a:rPr>
              <a:t>5.</a:t>
            </a:r>
            <a:r>
              <a:rPr lang="zh-TW" altLang="en-US" sz="54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遺產稅</a:t>
            </a:r>
            <a:endParaRPr kumimoji="0" lang="en-US" altLang="zh-TW" sz="5400" b="1" i="0" u="none" strike="noStrike" kern="1200" cap="none" spc="0" normalizeH="0" baseline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標楷體" pitchFamily="65" charset="-120"/>
              <a:ea typeface="標楷體" pitchFamily="65" charset="-12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endParaRPr lang="en-US" altLang="zh-TW" sz="2700" dirty="0" smtClean="0">
              <a:latin typeface="新細明體"/>
              <a:ea typeface="新細明體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endParaRPr lang="en-US" altLang="zh-TW" sz="2700" dirty="0" smtClean="0">
              <a:latin typeface="新細明體"/>
              <a:ea typeface="新細明體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kumimoji="0" lang="zh-TW" alt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新細明體"/>
                <a:ea typeface="新細明體"/>
                <a:cs typeface="+mn-cs"/>
              </a:rPr>
              <a:t>          </a:t>
            </a:r>
            <a:endParaRPr kumimoji="0" lang="en-US" altLang="zh-TW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新細明體"/>
              <a:ea typeface="新細明體"/>
              <a:cs typeface="+mn-cs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endParaRPr kumimoji="0" lang="en-US" altLang="zh-TW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副標題 2"/>
          <p:cNvSpPr txBox="1">
            <a:spLocks/>
          </p:cNvSpPr>
          <p:nvPr/>
        </p:nvSpPr>
        <p:spPr>
          <a:xfrm>
            <a:off x="0" y="188640"/>
            <a:ext cx="9144000" cy="1728192"/>
          </a:xfrm>
          <a:prstGeom prst="rect">
            <a:avLst/>
          </a:prstGeom>
        </p:spPr>
        <p:txBody>
          <a:bodyPr/>
          <a:lstStyle/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zh-TW" altLang="en-US" sz="4800" b="1" dirty="0" smtClean="0">
                <a:latin typeface="標楷體" pitchFamily="65" charset="-120"/>
                <a:ea typeface="標楷體" pitchFamily="65" charset="-120"/>
              </a:rPr>
              <a:t>十八、辦理遺產分割繼承應思考 </a:t>
            </a:r>
            <a:endParaRPr lang="en-US" altLang="zh-TW" sz="4800" b="1" dirty="0" smtClean="0">
              <a:latin typeface="標楷體" pitchFamily="65" charset="-120"/>
              <a:ea typeface="標楷體" pitchFamily="65" charset="-12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zh-TW" altLang="en-US" sz="4800" b="1" dirty="0" smtClean="0">
                <a:latin typeface="標楷體" pitchFamily="65" charset="-120"/>
                <a:ea typeface="標楷體" pitchFamily="65" charset="-120"/>
              </a:rPr>
              <a:t>      事項</a:t>
            </a:r>
            <a:r>
              <a:rPr lang="en-US" altLang="zh-TW" sz="4800" b="1" dirty="0" smtClean="0">
                <a:latin typeface="標楷體" pitchFamily="65" charset="-120"/>
                <a:ea typeface="標楷體" pitchFamily="65" charset="-120"/>
              </a:rPr>
              <a:t> </a:t>
            </a: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kumimoji="0" lang="zh-TW" alt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新細明體"/>
                <a:ea typeface="新細明體"/>
                <a:cs typeface="+mn-cs"/>
              </a:rPr>
              <a:t> </a:t>
            </a:r>
            <a:r>
              <a:rPr kumimoji="0" lang="zh-TW" alt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新細明體"/>
                <a:ea typeface="新細明體"/>
                <a:cs typeface="+mn-cs"/>
              </a:rPr>
              <a:t>          </a:t>
            </a:r>
            <a:endParaRPr kumimoji="0" lang="en-US" altLang="zh-TW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新細明體"/>
              <a:ea typeface="新細明體"/>
              <a:cs typeface="+mn-cs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endParaRPr kumimoji="0" lang="en-US" altLang="zh-TW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副標題 2"/>
          <p:cNvSpPr txBox="1">
            <a:spLocks/>
          </p:cNvSpPr>
          <p:nvPr/>
        </p:nvSpPr>
        <p:spPr>
          <a:xfrm>
            <a:off x="0" y="1961456"/>
            <a:ext cx="9144000" cy="4896544"/>
          </a:xfrm>
          <a:prstGeom prst="rect">
            <a:avLst/>
          </a:prstGeom>
        </p:spPr>
        <p:txBody>
          <a:bodyPr/>
          <a:lstStyle/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altLang="zh-TW" sz="4800" b="1" noProof="0" dirty="0" smtClean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4800" b="1" noProof="0" dirty="0" smtClean="0">
                <a:latin typeface="標楷體" pitchFamily="65" charset="-120"/>
                <a:ea typeface="標楷體" pitchFamily="65" charset="-120"/>
              </a:rPr>
              <a:t>民法</a:t>
            </a:r>
            <a:r>
              <a:rPr lang="en-US" altLang="zh-TW" sz="4800" b="1" noProof="0" dirty="0" smtClean="0">
                <a:latin typeface="標楷體" pitchFamily="65" charset="-120"/>
                <a:ea typeface="標楷體" pitchFamily="65" charset="-120"/>
              </a:rPr>
              <a:t>1168</a:t>
            </a:r>
            <a:r>
              <a:rPr lang="zh-TW" altLang="en-US" sz="4800" b="1" noProof="0" dirty="0" smtClean="0">
                <a:latin typeface="標楷體" pitchFamily="65" charset="-120"/>
                <a:ea typeface="標楷體" pitchFamily="65" charset="-120"/>
              </a:rPr>
              <a:t>條→</a:t>
            </a:r>
            <a:r>
              <a:rPr lang="zh-TW" altLang="en-US" sz="4800" b="1" noProof="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互負出賣人責任</a:t>
            </a:r>
            <a:endParaRPr lang="en-US" altLang="zh-TW" sz="4800" b="1" noProof="0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kumimoji="0" lang="en-US" altLang="zh-TW" sz="4800" b="1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48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原有貸款</a:t>
            </a:r>
            <a:r>
              <a:rPr lang="zh-TW" altLang="en-US" sz="4800" b="1" dirty="0" smtClean="0">
                <a:latin typeface="標楷體" pitchFamily="65" charset="-120"/>
                <a:ea typeface="標楷體" pitchFamily="65" charset="-120"/>
              </a:rPr>
              <a:t>債務→分配償還責任</a:t>
            </a:r>
            <a:endParaRPr kumimoji="0" lang="en-US" altLang="zh-TW" sz="4800" b="1" i="0" u="none" strike="noStrike" kern="1200" cap="none" spc="0" normalizeH="0" baseline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標楷體" pitchFamily="65" charset="-120"/>
              <a:ea typeface="標楷體" pitchFamily="65" charset="-12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altLang="zh-TW" sz="4800" b="1" dirty="0" smtClean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sz="4800" b="1" dirty="0" smtClean="0">
                <a:latin typeface="標楷體" pitchFamily="65" charset="-120"/>
                <a:ea typeface="標楷體" pitchFamily="65" charset="-120"/>
              </a:rPr>
              <a:t>被繼承人取得不動產之日期不 </a:t>
            </a:r>
            <a:endParaRPr lang="en-US" altLang="zh-TW" sz="4800" b="1" dirty="0" smtClean="0">
              <a:latin typeface="標楷體" pitchFamily="65" charset="-120"/>
              <a:ea typeface="標楷體" pitchFamily="65" charset="-12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zh-TW" altLang="en-US" sz="4800" b="1" dirty="0" smtClean="0">
                <a:latin typeface="標楷體" pitchFamily="65" charset="-120"/>
                <a:ea typeface="標楷體" pitchFamily="65" charset="-120"/>
              </a:rPr>
              <a:t>  同，繼承人</a:t>
            </a:r>
            <a:r>
              <a:rPr lang="zh-TW" altLang="en-US" sz="48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出售時</a:t>
            </a:r>
            <a:r>
              <a:rPr lang="zh-TW" altLang="en-US" sz="4800" b="1" dirty="0" smtClean="0">
                <a:latin typeface="標楷體" pitchFamily="65" charset="-120"/>
                <a:ea typeface="標楷體" pitchFamily="65" charset="-120"/>
              </a:rPr>
              <a:t>→</a:t>
            </a:r>
            <a:r>
              <a:rPr lang="zh-TW" altLang="en-US" sz="48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稅務不同</a:t>
            </a:r>
            <a:endParaRPr kumimoji="0" lang="en-US" altLang="zh-TW" sz="4800" b="1" i="0" u="none" strike="noStrike" kern="1200" cap="none" spc="0" normalizeH="0" baseline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標楷體" pitchFamily="65" charset="-120"/>
              <a:ea typeface="標楷體" pitchFamily="65" charset="-12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endParaRPr lang="en-US" altLang="zh-TW" sz="2700" dirty="0" smtClean="0">
              <a:latin typeface="新細明體"/>
              <a:ea typeface="新細明體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endParaRPr lang="en-US" altLang="zh-TW" sz="2700" dirty="0" smtClean="0">
              <a:latin typeface="新細明體"/>
              <a:ea typeface="新細明體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kumimoji="0" lang="zh-TW" alt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新細明體"/>
                <a:ea typeface="新細明體"/>
                <a:cs typeface="+mn-cs"/>
              </a:rPr>
              <a:t>          </a:t>
            </a:r>
            <a:endParaRPr kumimoji="0" lang="en-US" altLang="zh-TW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新細明體"/>
              <a:ea typeface="新細明體"/>
              <a:cs typeface="+mn-cs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endParaRPr kumimoji="0" lang="en-US" altLang="zh-TW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副標題 2"/>
          <p:cNvSpPr txBox="1">
            <a:spLocks/>
          </p:cNvSpPr>
          <p:nvPr/>
        </p:nvSpPr>
        <p:spPr>
          <a:xfrm>
            <a:off x="179512" y="0"/>
            <a:ext cx="8964488" cy="908720"/>
          </a:xfrm>
          <a:prstGeom prst="rect">
            <a:avLst/>
          </a:prstGeom>
        </p:spPr>
        <p:txBody>
          <a:bodyPr/>
          <a:lstStyle/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zh-TW" altLang="en-US" sz="6000" b="1" dirty="0" smtClean="0">
                <a:latin typeface="標楷體" pitchFamily="65" charset="-120"/>
                <a:ea typeface="標楷體" pitchFamily="65" charset="-120"/>
              </a:rPr>
              <a:t>一</a:t>
            </a:r>
            <a:r>
              <a:rPr lang="en-US" altLang="zh-TW" sz="6000" b="1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6000" b="1" dirty="0" smtClean="0">
                <a:latin typeface="標楷體" pitchFamily="65" charset="-120"/>
                <a:ea typeface="標楷體" pitchFamily="65" charset="-120"/>
              </a:rPr>
              <a:t>、</a:t>
            </a:r>
            <a:r>
              <a:rPr lang="en-US" altLang="zh-TW" sz="6000" b="1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6000" b="1" dirty="0" smtClean="0">
                <a:latin typeface="標楷體" pitchFamily="65" charset="-120"/>
                <a:ea typeface="標楷體" pitchFamily="65" charset="-120"/>
              </a:rPr>
              <a:t>土地合併限制</a:t>
            </a:r>
            <a:r>
              <a:rPr lang="en-US" altLang="zh-TW" sz="6000" b="1" dirty="0" smtClean="0">
                <a:latin typeface="標楷體" pitchFamily="65" charset="-120"/>
                <a:ea typeface="標楷體" pitchFamily="65" charset="-120"/>
              </a:rPr>
              <a:t>(2/3)</a:t>
            </a: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kumimoji="0" lang="zh-TW" altLang="en-US" sz="27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</a:t>
            </a:r>
            <a:r>
              <a:rPr kumimoji="0" lang="zh-TW" altLang="en-US" sz="2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         </a:t>
            </a:r>
            <a:endParaRPr kumimoji="0" lang="en-US" altLang="zh-TW" sz="27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endParaRPr kumimoji="0" lang="en-US" altLang="zh-TW" sz="27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5" name="副標題 2"/>
          <p:cNvSpPr txBox="1">
            <a:spLocks/>
          </p:cNvSpPr>
          <p:nvPr/>
        </p:nvSpPr>
        <p:spPr>
          <a:xfrm>
            <a:off x="1547664" y="980728"/>
            <a:ext cx="5328592" cy="5688632"/>
          </a:xfrm>
          <a:prstGeom prst="rect">
            <a:avLst/>
          </a:prstGeom>
        </p:spPr>
        <p:txBody>
          <a:bodyPr/>
          <a:lstStyle/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kumimoji="0" lang="en-US" altLang="zh-TW" sz="5400" b="1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</a:rPr>
              <a:t>7.</a:t>
            </a:r>
            <a:r>
              <a:rPr kumimoji="0" lang="zh-TW" altLang="en-US" sz="5400" b="1" i="0" u="none" strike="noStrike" kern="1200" cap="none" spc="0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</a:rPr>
              <a:t>地權調整</a:t>
            </a:r>
            <a:endParaRPr kumimoji="0" lang="en-US" altLang="zh-TW" sz="5400" b="1" i="0" u="none" strike="noStrike" kern="1200" cap="none" spc="0" normalizeH="0" baseline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標楷體" pitchFamily="65" charset="-120"/>
              <a:ea typeface="標楷體" pitchFamily="65" charset="-12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altLang="zh-TW" sz="5400" b="1" dirty="0" smtClean="0">
                <a:latin typeface="標楷體" pitchFamily="65" charset="-120"/>
                <a:ea typeface="標楷體" pitchFamily="65" charset="-120"/>
              </a:rPr>
              <a:t>8.</a:t>
            </a:r>
            <a:r>
              <a:rPr lang="zh-TW" altLang="en-US" sz="5400" b="1" dirty="0" smtClean="0">
                <a:latin typeface="標楷體" pitchFamily="65" charset="-120"/>
                <a:ea typeface="標楷體" pitchFamily="65" charset="-120"/>
              </a:rPr>
              <a:t>界址調整</a:t>
            </a:r>
            <a:endParaRPr lang="en-US" altLang="zh-TW" sz="5400" b="1" dirty="0" smtClean="0">
              <a:latin typeface="標楷體" pitchFamily="65" charset="-120"/>
              <a:ea typeface="標楷體" pitchFamily="65" charset="-12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kumimoji="0" lang="en-US" altLang="zh-TW" sz="5400" b="1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</a:rPr>
              <a:t>9.</a:t>
            </a:r>
            <a:r>
              <a:rPr kumimoji="0" lang="zh-TW" altLang="en-US" sz="5400" b="1" i="0" u="none" strike="noStrike" kern="1200" cap="none" spc="0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</a:rPr>
              <a:t>重測</a:t>
            </a:r>
            <a:endParaRPr kumimoji="0" lang="en-US" altLang="zh-TW" sz="5400" b="1" i="0" u="none" strike="noStrike" kern="1200" cap="none" spc="0" normalizeH="0" baseline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標楷體" pitchFamily="65" charset="-120"/>
              <a:ea typeface="標楷體" pitchFamily="65" charset="-12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altLang="zh-TW" sz="5400" b="1" dirty="0" smtClean="0">
                <a:latin typeface="標楷體" pitchFamily="65" charset="-120"/>
                <a:ea typeface="標楷體" pitchFamily="65" charset="-120"/>
              </a:rPr>
              <a:t>10.</a:t>
            </a:r>
            <a:r>
              <a:rPr lang="zh-TW" altLang="en-US" sz="5400" b="1" dirty="0" smtClean="0">
                <a:latin typeface="標楷體" pitchFamily="65" charset="-120"/>
                <a:ea typeface="標楷體" pitchFamily="65" charset="-120"/>
              </a:rPr>
              <a:t>限制登記</a:t>
            </a:r>
            <a:endParaRPr lang="en-US" altLang="zh-TW" sz="5400" b="1" dirty="0" smtClean="0">
              <a:latin typeface="標楷體" pitchFamily="65" charset="-120"/>
              <a:ea typeface="標楷體" pitchFamily="65" charset="-12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altLang="zh-TW" sz="5400" b="1" dirty="0" smtClean="0">
                <a:latin typeface="標楷體" pitchFamily="65" charset="-120"/>
                <a:ea typeface="標楷體" pitchFamily="65" charset="-120"/>
              </a:rPr>
              <a:t>11.</a:t>
            </a:r>
            <a:r>
              <a:rPr lang="zh-TW" altLang="en-US" sz="54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預告登記</a:t>
            </a:r>
            <a:endParaRPr lang="en-US" altLang="zh-TW" sz="5400" b="1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altLang="zh-TW" sz="5400" b="1" dirty="0" smtClean="0">
                <a:latin typeface="標楷體" pitchFamily="65" charset="-120"/>
                <a:ea typeface="標楷體" pitchFamily="65" charset="-120"/>
              </a:rPr>
              <a:t>12.</a:t>
            </a:r>
            <a:r>
              <a:rPr lang="zh-TW" altLang="en-US" sz="5400" b="1" dirty="0" smtClean="0">
                <a:latin typeface="標楷體" pitchFamily="65" charset="-120"/>
                <a:ea typeface="標楷體" pitchFamily="65" charset="-120"/>
              </a:rPr>
              <a:t>信託</a:t>
            </a:r>
            <a:endParaRPr kumimoji="0" lang="en-US" altLang="zh-TW" sz="5400" b="1" i="0" u="none" strike="noStrike" kern="1200" cap="none" spc="0" normalizeH="0" baseline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標楷體" pitchFamily="65" charset="-120"/>
              <a:ea typeface="標楷體" pitchFamily="65" charset="-12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kumimoji="0" lang="zh-TW" altLang="en-US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新細明體"/>
                <a:ea typeface="新細明體"/>
                <a:cs typeface="+mn-cs"/>
              </a:rPr>
              <a:t>          </a:t>
            </a:r>
            <a:endParaRPr kumimoji="0" lang="en-US" altLang="zh-TW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新細明體"/>
              <a:ea typeface="新細明體"/>
              <a:cs typeface="+mn-cs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endParaRPr kumimoji="0" lang="en-US" altLang="zh-TW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副標題 2"/>
          <p:cNvSpPr txBox="1">
            <a:spLocks/>
          </p:cNvSpPr>
          <p:nvPr/>
        </p:nvSpPr>
        <p:spPr>
          <a:xfrm>
            <a:off x="179512" y="188640"/>
            <a:ext cx="8784976" cy="720080"/>
          </a:xfrm>
          <a:prstGeom prst="rect">
            <a:avLst/>
          </a:prstGeom>
        </p:spPr>
        <p:txBody>
          <a:bodyPr/>
          <a:lstStyle/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zh-TW" altLang="en-US" sz="6000" b="1" dirty="0" smtClean="0">
                <a:latin typeface="標楷體" pitchFamily="65" charset="-120"/>
                <a:ea typeface="標楷體" pitchFamily="65" charset="-120"/>
              </a:rPr>
              <a:t>一</a:t>
            </a:r>
            <a:r>
              <a:rPr lang="en-US" altLang="zh-TW" sz="6000" b="1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6000" b="1" dirty="0" smtClean="0">
                <a:latin typeface="標楷體" pitchFamily="65" charset="-120"/>
                <a:ea typeface="標楷體" pitchFamily="65" charset="-120"/>
              </a:rPr>
              <a:t>、</a:t>
            </a:r>
            <a:r>
              <a:rPr lang="en-US" altLang="zh-TW" sz="6000" b="1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6000" b="1" dirty="0" smtClean="0">
                <a:latin typeface="標楷體" pitchFamily="65" charset="-120"/>
                <a:ea typeface="標楷體" pitchFamily="65" charset="-120"/>
              </a:rPr>
              <a:t>土地合併限制</a:t>
            </a:r>
            <a:r>
              <a:rPr lang="en-US" altLang="zh-TW" sz="6000" b="1" dirty="0" smtClean="0">
                <a:latin typeface="標楷體" pitchFamily="65" charset="-120"/>
                <a:ea typeface="標楷體" pitchFamily="65" charset="-120"/>
              </a:rPr>
              <a:t>(3/3)</a:t>
            </a: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kumimoji="0" lang="zh-TW" altLang="en-US" sz="27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</a:t>
            </a:r>
            <a:r>
              <a:rPr kumimoji="0" lang="zh-TW" altLang="en-US" sz="2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         </a:t>
            </a:r>
            <a:endParaRPr kumimoji="0" lang="en-US" altLang="zh-TW" sz="27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endParaRPr kumimoji="0" lang="en-US" altLang="zh-TW" sz="27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5" name="副標題 2"/>
          <p:cNvSpPr txBox="1">
            <a:spLocks/>
          </p:cNvSpPr>
          <p:nvPr/>
        </p:nvSpPr>
        <p:spPr>
          <a:xfrm>
            <a:off x="1619672" y="1124744"/>
            <a:ext cx="6480720" cy="5256584"/>
          </a:xfrm>
          <a:prstGeom prst="rect">
            <a:avLst/>
          </a:prstGeom>
        </p:spPr>
        <p:txBody>
          <a:bodyPr/>
          <a:lstStyle/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altLang="zh-TW" sz="54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13</a:t>
            </a:r>
            <a:r>
              <a:rPr kumimoji="0" lang="en-US" altLang="zh-TW" sz="5400" b="1" i="0" u="none" strike="noStrike" kern="1200" cap="none" spc="0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</a:rPr>
              <a:t>.375</a:t>
            </a:r>
            <a:r>
              <a:rPr kumimoji="0" lang="zh-TW" altLang="en-US" sz="5400" b="1" i="0" u="none" strike="noStrike" kern="1200" cap="none" spc="0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</a:rPr>
              <a:t>租約</a:t>
            </a:r>
            <a:endParaRPr kumimoji="0" lang="en-US" altLang="zh-TW" sz="5400" b="1" i="0" u="none" strike="noStrike" kern="1200" cap="none" spc="0" normalizeH="0" baseline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標楷體" pitchFamily="65" charset="-120"/>
              <a:ea typeface="標楷體" pitchFamily="65" charset="-12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altLang="zh-TW" sz="5400" b="1" dirty="0" smtClean="0">
                <a:latin typeface="標楷體" pitchFamily="65" charset="-120"/>
                <a:ea typeface="標楷體" pitchFamily="65" charset="-120"/>
              </a:rPr>
              <a:t>14.</a:t>
            </a:r>
            <a:r>
              <a:rPr lang="zh-TW" altLang="en-US" sz="5400" b="1" dirty="0" smtClean="0">
                <a:latin typeface="標楷體" pitchFamily="65" charset="-120"/>
                <a:ea typeface="標楷體" pitchFamily="65" charset="-120"/>
              </a:rPr>
              <a:t>法定空地，套繪</a:t>
            </a:r>
            <a:endParaRPr lang="en-US" altLang="zh-TW" sz="5400" b="1" dirty="0" smtClean="0">
              <a:latin typeface="標楷體" pitchFamily="65" charset="-120"/>
              <a:ea typeface="標楷體" pitchFamily="65" charset="-12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altLang="zh-TW" sz="5400" b="1" dirty="0" smtClean="0">
                <a:latin typeface="標楷體" pitchFamily="65" charset="-120"/>
                <a:ea typeface="標楷體" pitchFamily="65" charset="-120"/>
              </a:rPr>
              <a:t>15.</a:t>
            </a:r>
            <a:r>
              <a:rPr lang="zh-TW" altLang="en-US" sz="54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重劃</a:t>
            </a:r>
            <a:endParaRPr lang="en-US" altLang="zh-TW" sz="5400" b="1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altLang="zh-TW" sz="5400" b="1" dirty="0" smtClean="0">
                <a:latin typeface="標楷體" pitchFamily="65" charset="-120"/>
                <a:ea typeface="標楷體" pitchFamily="65" charset="-120"/>
              </a:rPr>
              <a:t>16.</a:t>
            </a:r>
            <a:r>
              <a:rPr lang="zh-TW" altLang="en-US" sz="5400" b="1" dirty="0" smtClean="0">
                <a:latin typeface="標楷體" pitchFamily="65" charset="-120"/>
                <a:ea typeface="標楷體" pitchFamily="65" charset="-120"/>
              </a:rPr>
              <a:t>徵收</a:t>
            </a:r>
            <a:endParaRPr kumimoji="0" lang="en-US" altLang="zh-TW" sz="5400" b="1" i="0" u="none" strike="noStrike" kern="1200" cap="none" spc="0" normalizeH="0" baseline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標楷體" pitchFamily="65" charset="-120"/>
              <a:ea typeface="標楷體" pitchFamily="65" charset="-12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altLang="zh-TW" sz="5400" b="1" dirty="0" smtClean="0">
                <a:latin typeface="標楷體" pitchFamily="65" charset="-120"/>
                <a:ea typeface="標楷體" pitchFamily="65" charset="-120"/>
              </a:rPr>
              <a:t>17.</a:t>
            </a:r>
            <a:r>
              <a:rPr lang="zh-TW" altLang="en-US" sz="54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注意事項</a:t>
            </a:r>
            <a:endParaRPr lang="en-US" altLang="zh-TW" sz="5400" b="1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endParaRPr kumimoji="0" lang="en-US" altLang="zh-TW" sz="3200" b="1" i="0" u="none" strike="noStrike" kern="1200" cap="none" spc="0" normalizeH="0" baseline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標楷體" pitchFamily="65" charset="-120"/>
              <a:ea typeface="標楷體" pitchFamily="65" charset="-12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kumimoji="0" lang="zh-TW" alt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新細明體"/>
                <a:ea typeface="新細明體"/>
                <a:cs typeface="+mn-cs"/>
              </a:rPr>
              <a:t>          </a:t>
            </a:r>
            <a:endParaRPr kumimoji="0" lang="en-US" altLang="zh-TW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新細明體"/>
              <a:ea typeface="新細明體"/>
              <a:cs typeface="+mn-cs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endParaRPr kumimoji="0" lang="en-US" altLang="zh-TW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副標題 2"/>
          <p:cNvSpPr txBox="1">
            <a:spLocks/>
          </p:cNvSpPr>
          <p:nvPr/>
        </p:nvSpPr>
        <p:spPr>
          <a:xfrm>
            <a:off x="395536" y="0"/>
            <a:ext cx="8496944" cy="936104"/>
          </a:xfrm>
          <a:prstGeom prst="rect">
            <a:avLst/>
          </a:prstGeom>
        </p:spPr>
        <p:txBody>
          <a:bodyPr/>
          <a:lstStyle/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zh-TW" altLang="en-US" sz="6000" b="1" dirty="0">
                <a:latin typeface="標楷體" pitchFamily="65" charset="-120"/>
                <a:ea typeface="標楷體" pitchFamily="65" charset="-120"/>
              </a:rPr>
              <a:t>二</a:t>
            </a:r>
            <a:r>
              <a:rPr lang="en-US" altLang="zh-TW" sz="6000" b="1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6000" b="1" dirty="0" smtClean="0">
                <a:latin typeface="標楷體" pitchFamily="65" charset="-120"/>
                <a:ea typeface="標楷體" pitchFamily="65" charset="-120"/>
              </a:rPr>
              <a:t>、</a:t>
            </a:r>
            <a:r>
              <a:rPr lang="en-US" altLang="zh-TW" sz="6000" b="1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6000" b="1" dirty="0" smtClean="0">
                <a:latin typeface="標楷體" pitchFamily="65" charset="-120"/>
                <a:ea typeface="標楷體" pitchFamily="65" charset="-120"/>
              </a:rPr>
              <a:t>分割限制</a:t>
            </a:r>
            <a:r>
              <a:rPr lang="en-US" altLang="zh-TW" sz="6000" b="1" dirty="0" smtClean="0">
                <a:latin typeface="標楷體" pitchFamily="65" charset="-120"/>
                <a:ea typeface="標楷體" pitchFamily="65" charset="-120"/>
              </a:rPr>
              <a:t>(1/3)</a:t>
            </a: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kumimoji="0" lang="zh-TW" alt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</a:t>
            </a:r>
            <a:r>
              <a:rPr kumimoji="0" lang="zh-TW" alt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         </a:t>
            </a:r>
            <a:endParaRPr kumimoji="0" lang="en-US" altLang="zh-TW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endParaRPr kumimoji="0" lang="en-US" altLang="zh-TW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5" name="副標題 2"/>
          <p:cNvSpPr txBox="1">
            <a:spLocks/>
          </p:cNvSpPr>
          <p:nvPr/>
        </p:nvSpPr>
        <p:spPr>
          <a:xfrm>
            <a:off x="1691680" y="908720"/>
            <a:ext cx="7272808" cy="5760640"/>
          </a:xfrm>
          <a:prstGeom prst="rect">
            <a:avLst/>
          </a:prstGeom>
        </p:spPr>
        <p:txBody>
          <a:bodyPr/>
          <a:lstStyle/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altLang="zh-TW" sz="5400" b="1" noProof="0" dirty="0" smtClean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54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法定空地</a:t>
            </a:r>
            <a:endParaRPr lang="en-US" altLang="zh-TW" sz="5400" b="1" noProof="0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kumimoji="0" lang="en-US" altLang="zh-TW" sz="5400" b="1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5400" b="1" dirty="0">
                <a:latin typeface="標楷體" pitchFamily="65" charset="-120"/>
                <a:ea typeface="標楷體" pitchFamily="65" charset="-120"/>
              </a:rPr>
              <a:t>農業用地</a:t>
            </a:r>
            <a:endParaRPr kumimoji="0" lang="en-US" altLang="zh-TW" sz="5400" b="1" i="0" u="none" strike="noStrike" kern="1200" cap="none" spc="0" normalizeH="0" baseline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標楷體" pitchFamily="65" charset="-120"/>
              <a:ea typeface="標楷體" pitchFamily="65" charset="-12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altLang="zh-TW" sz="5400" b="1" dirty="0" smtClean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sz="54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建物分割</a:t>
            </a:r>
            <a:endParaRPr lang="en-US" altLang="zh-TW" sz="5400" b="1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kumimoji="0" lang="en-US" altLang="zh-TW" sz="5400" b="1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</a:rPr>
              <a:t>4.</a:t>
            </a:r>
            <a:r>
              <a:rPr lang="zh-TW" altLang="en-US" sz="5400" b="1" dirty="0">
                <a:latin typeface="標楷體" pitchFamily="65" charset="-120"/>
                <a:ea typeface="標楷體" pitchFamily="65" charset="-120"/>
              </a:rPr>
              <a:t>違規使用</a:t>
            </a:r>
            <a:endParaRPr kumimoji="0" lang="en-US" altLang="zh-TW" sz="5400" b="1" i="0" u="none" strike="noStrike" kern="1200" cap="none" spc="0" normalizeH="0" baseline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標楷體" pitchFamily="65" charset="-120"/>
              <a:ea typeface="標楷體" pitchFamily="65" charset="-12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altLang="zh-TW" sz="5400" b="1" dirty="0" smtClean="0">
                <a:latin typeface="標楷體" pitchFamily="65" charset="-120"/>
                <a:ea typeface="標楷體" pitchFamily="65" charset="-120"/>
              </a:rPr>
              <a:t>5.</a:t>
            </a:r>
            <a:r>
              <a:rPr lang="zh-TW" altLang="en-US" sz="54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稅務風險</a:t>
            </a:r>
            <a:endParaRPr lang="en-US" altLang="zh-TW" sz="5400" b="1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kumimoji="0" lang="zh-TW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cs typeface="+mn-cs"/>
              </a:rPr>
              <a:t>          </a:t>
            </a:r>
            <a:endParaRPr kumimoji="0" lang="en-US" altLang="zh-TW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cs typeface="+mn-cs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endParaRPr kumimoji="0" lang="en-US" altLang="zh-TW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副標題 2"/>
          <p:cNvSpPr txBox="1">
            <a:spLocks/>
          </p:cNvSpPr>
          <p:nvPr/>
        </p:nvSpPr>
        <p:spPr>
          <a:xfrm>
            <a:off x="395536" y="188640"/>
            <a:ext cx="8496944" cy="936104"/>
          </a:xfrm>
          <a:prstGeom prst="rect">
            <a:avLst/>
          </a:prstGeom>
        </p:spPr>
        <p:txBody>
          <a:bodyPr/>
          <a:lstStyle/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zh-TW" altLang="en-US" sz="6000" b="1" dirty="0">
                <a:latin typeface="標楷體" pitchFamily="65" charset="-120"/>
                <a:ea typeface="標楷體" pitchFamily="65" charset="-120"/>
              </a:rPr>
              <a:t>二</a:t>
            </a:r>
            <a:r>
              <a:rPr lang="en-US" altLang="zh-TW" sz="6000" b="1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6000" b="1" dirty="0" smtClean="0">
                <a:latin typeface="標楷體" pitchFamily="65" charset="-120"/>
                <a:ea typeface="標楷體" pitchFamily="65" charset="-120"/>
              </a:rPr>
              <a:t>、</a:t>
            </a:r>
            <a:r>
              <a:rPr lang="en-US" altLang="zh-TW" sz="6000" b="1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6000" b="1" dirty="0">
                <a:latin typeface="標楷體" pitchFamily="65" charset="-120"/>
                <a:ea typeface="標楷體" pitchFamily="65" charset="-120"/>
              </a:rPr>
              <a:t>分割</a:t>
            </a:r>
            <a:r>
              <a:rPr lang="zh-TW" altLang="en-US" sz="6000" b="1" dirty="0" smtClean="0">
                <a:latin typeface="標楷體" pitchFamily="65" charset="-120"/>
                <a:ea typeface="標楷體" pitchFamily="65" charset="-120"/>
              </a:rPr>
              <a:t>之限制</a:t>
            </a:r>
            <a:r>
              <a:rPr lang="en-US" altLang="zh-TW" sz="6000" b="1" dirty="0" smtClean="0">
                <a:latin typeface="標楷體" pitchFamily="65" charset="-120"/>
                <a:ea typeface="標楷體" pitchFamily="65" charset="-120"/>
              </a:rPr>
              <a:t>(2/3)</a:t>
            </a: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kumimoji="0" lang="zh-TW" alt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</a:t>
            </a:r>
            <a:r>
              <a:rPr kumimoji="0" lang="zh-TW" alt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         </a:t>
            </a:r>
            <a:endParaRPr kumimoji="0" lang="en-US" altLang="zh-TW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endParaRPr kumimoji="0" lang="en-US" altLang="zh-TW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5" name="副標題 2"/>
          <p:cNvSpPr txBox="1">
            <a:spLocks/>
          </p:cNvSpPr>
          <p:nvPr/>
        </p:nvSpPr>
        <p:spPr>
          <a:xfrm>
            <a:off x="1691680" y="1124744"/>
            <a:ext cx="7056784" cy="4896544"/>
          </a:xfrm>
          <a:prstGeom prst="rect">
            <a:avLst/>
          </a:prstGeom>
        </p:spPr>
        <p:txBody>
          <a:bodyPr/>
          <a:lstStyle/>
          <a:p>
            <a:pPr marL="27432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altLang="zh-TW" sz="5400" b="1" dirty="0" smtClean="0">
                <a:latin typeface="標楷體" pitchFamily="65" charset="-120"/>
                <a:ea typeface="標楷體" pitchFamily="65" charset="-120"/>
              </a:rPr>
              <a:t>6.</a:t>
            </a:r>
            <a:r>
              <a:rPr lang="zh-TW" altLang="en-US" sz="54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共有物分割</a:t>
            </a:r>
            <a:endParaRPr lang="en-US" altLang="zh-TW" sz="5400" b="1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kumimoji="0" lang="en-US" altLang="zh-TW" sz="5400" b="1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</a:rPr>
              <a:t>7.</a:t>
            </a:r>
            <a:r>
              <a:rPr kumimoji="0" lang="zh-TW" altLang="en-US" sz="5400" b="1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</a:rPr>
              <a:t>地權調整</a:t>
            </a:r>
            <a:endParaRPr kumimoji="0" lang="en-US" altLang="zh-TW" sz="5400" b="1" i="0" u="none" strike="noStrike" kern="1200" cap="none" spc="0" normalizeH="0" baseline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標楷體" pitchFamily="65" charset="-120"/>
              <a:ea typeface="標楷體" pitchFamily="65" charset="-12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kumimoji="0" lang="en-US" altLang="zh-TW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</a:rPr>
              <a:t>8.</a:t>
            </a:r>
            <a:r>
              <a:rPr kumimoji="0" lang="zh-TW" alt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</a:rPr>
              <a:t>限制登記</a:t>
            </a:r>
            <a:endParaRPr kumimoji="0" lang="en-US" altLang="zh-TW" sz="54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標楷體" pitchFamily="65" charset="-120"/>
              <a:ea typeface="標楷體" pitchFamily="65" charset="-12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altLang="zh-TW" sz="5400" b="1" dirty="0" smtClean="0">
                <a:latin typeface="標楷體" pitchFamily="65" charset="-120"/>
                <a:ea typeface="標楷體" pitchFamily="65" charset="-120"/>
              </a:rPr>
              <a:t>9.</a:t>
            </a:r>
            <a:r>
              <a:rPr lang="zh-TW" altLang="en-US" sz="5400" b="1" dirty="0" smtClean="0">
                <a:latin typeface="標楷體" pitchFamily="65" charset="-120"/>
                <a:ea typeface="標楷體" pitchFamily="65" charset="-120"/>
              </a:rPr>
              <a:t>預告登記</a:t>
            </a:r>
            <a:endParaRPr lang="en-US" altLang="zh-TW" sz="5400" b="1" dirty="0" smtClean="0">
              <a:latin typeface="標楷體" pitchFamily="65" charset="-120"/>
              <a:ea typeface="標楷體" pitchFamily="65" charset="-12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kumimoji="0" lang="en-US" altLang="zh-TW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</a:rPr>
              <a:t>10.</a:t>
            </a:r>
            <a:r>
              <a:rPr kumimoji="0" lang="zh-TW" alt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</a:rPr>
              <a:t>禁止分割之約定</a:t>
            </a:r>
            <a:endParaRPr kumimoji="0" lang="en-US" altLang="zh-TW" sz="54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標楷體" pitchFamily="65" charset="-120"/>
              <a:ea typeface="標楷體" pitchFamily="65" charset="-12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endParaRPr kumimoji="0" lang="en-US" altLang="zh-TW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副標題 2"/>
          <p:cNvSpPr txBox="1">
            <a:spLocks/>
          </p:cNvSpPr>
          <p:nvPr/>
        </p:nvSpPr>
        <p:spPr>
          <a:xfrm>
            <a:off x="395536" y="188640"/>
            <a:ext cx="8496944" cy="936104"/>
          </a:xfrm>
          <a:prstGeom prst="rect">
            <a:avLst/>
          </a:prstGeom>
        </p:spPr>
        <p:txBody>
          <a:bodyPr/>
          <a:lstStyle/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zh-TW" altLang="en-US" sz="6000" b="1" dirty="0">
                <a:latin typeface="標楷體" pitchFamily="65" charset="-120"/>
                <a:ea typeface="標楷體" pitchFamily="65" charset="-120"/>
              </a:rPr>
              <a:t>二</a:t>
            </a:r>
            <a:r>
              <a:rPr lang="en-US" altLang="zh-TW" sz="6000" b="1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6000" b="1" dirty="0" smtClean="0">
                <a:latin typeface="標楷體" pitchFamily="65" charset="-120"/>
                <a:ea typeface="標楷體" pitchFamily="65" charset="-120"/>
              </a:rPr>
              <a:t>、</a:t>
            </a:r>
            <a:r>
              <a:rPr lang="en-US" altLang="zh-TW" sz="6000" b="1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6000" b="1" dirty="0">
                <a:latin typeface="標楷體" pitchFamily="65" charset="-120"/>
                <a:ea typeface="標楷體" pitchFamily="65" charset="-120"/>
              </a:rPr>
              <a:t>分割</a:t>
            </a:r>
            <a:r>
              <a:rPr lang="zh-TW" altLang="en-US" sz="6000" b="1" dirty="0" smtClean="0">
                <a:latin typeface="標楷體" pitchFamily="65" charset="-120"/>
                <a:ea typeface="標楷體" pitchFamily="65" charset="-120"/>
              </a:rPr>
              <a:t>之限制</a:t>
            </a:r>
            <a:r>
              <a:rPr lang="en-US" altLang="zh-TW" sz="6000" b="1" dirty="0" smtClean="0">
                <a:latin typeface="標楷體" pitchFamily="65" charset="-120"/>
                <a:ea typeface="標楷體" pitchFamily="65" charset="-120"/>
              </a:rPr>
              <a:t>(3/3)</a:t>
            </a: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kumimoji="0" lang="zh-TW" alt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</a:t>
            </a:r>
            <a:r>
              <a:rPr kumimoji="0" lang="zh-TW" alt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         </a:t>
            </a:r>
            <a:endParaRPr kumimoji="0" lang="en-US" altLang="zh-TW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endParaRPr kumimoji="0" lang="en-US" altLang="zh-TW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5" name="副標題 2"/>
          <p:cNvSpPr txBox="1">
            <a:spLocks/>
          </p:cNvSpPr>
          <p:nvPr/>
        </p:nvSpPr>
        <p:spPr>
          <a:xfrm>
            <a:off x="1691680" y="1124744"/>
            <a:ext cx="7056784" cy="4896544"/>
          </a:xfrm>
          <a:prstGeom prst="rect">
            <a:avLst/>
          </a:prstGeom>
        </p:spPr>
        <p:txBody>
          <a:bodyPr/>
          <a:lstStyle/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altLang="zh-TW" sz="5400" b="1" dirty="0" smtClean="0">
                <a:latin typeface="標楷體" pitchFamily="65" charset="-120"/>
                <a:ea typeface="標楷體" pitchFamily="65" charset="-120"/>
              </a:rPr>
              <a:t>11.</a:t>
            </a:r>
            <a:r>
              <a:rPr lang="zh-TW" altLang="en-US" sz="54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重測</a:t>
            </a:r>
            <a:endParaRPr lang="en-US" altLang="zh-TW" sz="5400" b="1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kumimoji="0" lang="en-US" altLang="zh-TW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</a:rPr>
              <a:t>12.</a:t>
            </a:r>
            <a:r>
              <a:rPr kumimoji="0" lang="zh-TW" alt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</a:rPr>
              <a:t>重劃</a:t>
            </a:r>
            <a:endParaRPr kumimoji="0" lang="en-US" altLang="zh-TW" sz="5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標楷體" pitchFamily="65" charset="-120"/>
              <a:ea typeface="標楷體" pitchFamily="65" charset="-12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altLang="zh-TW" sz="5400" b="1" dirty="0" smtClean="0">
                <a:latin typeface="標楷體" pitchFamily="65" charset="-120"/>
                <a:ea typeface="標楷體" pitchFamily="65" charset="-120"/>
              </a:rPr>
              <a:t>13.</a:t>
            </a:r>
            <a:r>
              <a:rPr lang="zh-TW" altLang="en-US" sz="54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徵收</a:t>
            </a:r>
            <a:r>
              <a:rPr kumimoji="0" lang="zh-TW" alt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</a:rPr>
              <a:t> </a:t>
            </a:r>
            <a:r>
              <a:rPr kumimoji="0" lang="zh-TW" alt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</a:rPr>
              <a:t>         </a:t>
            </a:r>
            <a:endParaRPr kumimoji="0" lang="en-US" altLang="zh-TW" sz="5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標楷體" pitchFamily="65" charset="-120"/>
              <a:ea typeface="標楷體" pitchFamily="65" charset="-12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endParaRPr kumimoji="0" lang="en-US" altLang="zh-TW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副標題 2"/>
          <p:cNvSpPr txBox="1">
            <a:spLocks/>
          </p:cNvSpPr>
          <p:nvPr/>
        </p:nvSpPr>
        <p:spPr>
          <a:xfrm>
            <a:off x="395536" y="0"/>
            <a:ext cx="7128792" cy="720080"/>
          </a:xfrm>
          <a:prstGeom prst="rect">
            <a:avLst/>
          </a:prstGeom>
        </p:spPr>
        <p:txBody>
          <a:bodyPr/>
          <a:lstStyle/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zh-TW" altLang="en-US" sz="6000" b="1" dirty="0" smtClean="0">
                <a:latin typeface="標楷體" pitchFamily="65" charset="-120"/>
                <a:ea typeface="標楷體" pitchFamily="65" charset="-120"/>
              </a:rPr>
              <a:t>三</a:t>
            </a:r>
            <a:r>
              <a:rPr lang="en-US" altLang="zh-TW" sz="6000" b="1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6000" b="1" dirty="0" smtClean="0">
                <a:latin typeface="標楷體" pitchFamily="65" charset="-120"/>
                <a:ea typeface="標楷體" pitchFamily="65" charset="-120"/>
              </a:rPr>
              <a:t>、</a:t>
            </a:r>
            <a:r>
              <a:rPr lang="en-US" altLang="zh-TW" sz="6000" b="1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6000" b="1" dirty="0">
                <a:latin typeface="標楷體" pitchFamily="65" charset="-120"/>
                <a:ea typeface="標楷體" pitchFamily="65" charset="-120"/>
              </a:rPr>
              <a:t>面積</a:t>
            </a:r>
            <a:r>
              <a:rPr lang="zh-TW" altLang="en-US" sz="6000" b="1" dirty="0" smtClean="0">
                <a:latin typeface="標楷體" pitchFamily="65" charset="-120"/>
                <a:ea typeface="標楷體" pitchFamily="65" charset="-120"/>
              </a:rPr>
              <a:t>限制</a:t>
            </a:r>
            <a:r>
              <a:rPr lang="en-US" altLang="zh-TW" sz="6000" b="1" dirty="0" smtClean="0">
                <a:latin typeface="標楷體" pitchFamily="65" charset="-120"/>
                <a:ea typeface="標楷體" pitchFamily="65" charset="-120"/>
              </a:rPr>
              <a:t>(1/2)</a:t>
            </a: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kumimoji="0" lang="zh-TW" alt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新細明體"/>
                <a:ea typeface="新細明體"/>
                <a:cs typeface="+mn-cs"/>
              </a:rPr>
              <a:t> </a:t>
            </a:r>
            <a:r>
              <a:rPr kumimoji="0" lang="zh-TW" alt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新細明體"/>
                <a:ea typeface="新細明體"/>
                <a:cs typeface="+mn-cs"/>
              </a:rPr>
              <a:t>          </a:t>
            </a:r>
            <a:endParaRPr kumimoji="0" lang="en-US" altLang="zh-TW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新細明體"/>
              <a:ea typeface="新細明體"/>
              <a:cs typeface="+mn-cs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endParaRPr kumimoji="0" lang="en-US" altLang="zh-TW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副標題 2"/>
          <p:cNvSpPr txBox="1">
            <a:spLocks/>
          </p:cNvSpPr>
          <p:nvPr/>
        </p:nvSpPr>
        <p:spPr>
          <a:xfrm>
            <a:off x="1691680" y="908720"/>
            <a:ext cx="5904656" cy="4896544"/>
          </a:xfrm>
          <a:prstGeom prst="rect">
            <a:avLst/>
          </a:prstGeom>
        </p:spPr>
        <p:txBody>
          <a:bodyPr/>
          <a:lstStyle/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altLang="zh-TW" sz="5400" b="1" noProof="0" dirty="0" smtClean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5400" b="1" noProof="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分割</a:t>
            </a:r>
            <a:endParaRPr lang="en-US" altLang="zh-TW" sz="5400" b="1" noProof="0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kumimoji="0" lang="en-US" altLang="zh-TW" sz="5400" b="1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5400" b="1" dirty="0">
                <a:latin typeface="標楷體" pitchFamily="65" charset="-120"/>
                <a:ea typeface="標楷體" pitchFamily="65" charset="-120"/>
              </a:rPr>
              <a:t>變更</a:t>
            </a:r>
            <a:endParaRPr kumimoji="0" lang="en-US" altLang="zh-TW" sz="5400" b="1" i="0" u="none" strike="noStrike" kern="1200" cap="none" spc="0" normalizeH="0" baseline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標楷體" pitchFamily="65" charset="-120"/>
              <a:ea typeface="標楷體" pitchFamily="65" charset="-12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altLang="zh-TW" sz="5400" b="1" dirty="0" smtClean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sz="54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都市審議</a:t>
            </a:r>
            <a:endParaRPr lang="en-US" altLang="zh-TW" sz="5400" b="1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kumimoji="0" lang="en-US" altLang="zh-TW" sz="5400" b="1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</a:rPr>
              <a:t>4.</a:t>
            </a:r>
            <a:r>
              <a:rPr kumimoji="0" lang="zh-TW" altLang="en-US" sz="5400" b="1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</a:rPr>
              <a:t>容積移轉</a:t>
            </a:r>
            <a:endParaRPr kumimoji="0" lang="en-US" altLang="zh-TW" sz="5400" b="1" i="0" u="none" strike="noStrike" kern="1200" cap="none" spc="0" normalizeH="0" baseline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標楷體" pitchFamily="65" charset="-120"/>
              <a:ea typeface="標楷體" pitchFamily="65" charset="-12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altLang="zh-TW" sz="5400" b="1" dirty="0" smtClean="0">
                <a:latin typeface="標楷體" pitchFamily="65" charset="-120"/>
                <a:ea typeface="標楷體" pitchFamily="65" charset="-120"/>
              </a:rPr>
              <a:t>5.</a:t>
            </a:r>
            <a:r>
              <a:rPr lang="zh-TW" altLang="en-US" sz="54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整體開發</a:t>
            </a:r>
            <a:endParaRPr lang="en-US" altLang="zh-TW" sz="5400" b="1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altLang="zh-TW" sz="5400" b="1" dirty="0" smtClean="0">
                <a:latin typeface="標楷體" pitchFamily="65" charset="-120"/>
                <a:ea typeface="標楷體" pitchFamily="65" charset="-120"/>
              </a:rPr>
              <a:t>6.</a:t>
            </a:r>
            <a:r>
              <a:rPr lang="zh-TW" altLang="en-US" sz="5400" b="1" dirty="0" smtClean="0">
                <a:latin typeface="標楷體" pitchFamily="65" charset="-120"/>
                <a:ea typeface="標楷體" pitchFamily="65" charset="-120"/>
              </a:rPr>
              <a:t>稅法</a:t>
            </a:r>
            <a:endParaRPr lang="en-US" altLang="zh-TW" sz="5400" b="1" dirty="0" smtClean="0">
              <a:latin typeface="標楷體" pitchFamily="65" charset="-120"/>
              <a:ea typeface="標楷體" pitchFamily="65" charset="-12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endParaRPr kumimoji="0" lang="en-US" altLang="zh-TW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新細明體"/>
              <a:ea typeface="新細明體"/>
              <a:cs typeface="+mn-cs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endParaRPr kumimoji="0" lang="en-US" altLang="zh-TW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副標題 2"/>
          <p:cNvSpPr txBox="1">
            <a:spLocks/>
          </p:cNvSpPr>
          <p:nvPr/>
        </p:nvSpPr>
        <p:spPr>
          <a:xfrm>
            <a:off x="395536" y="0"/>
            <a:ext cx="7128792" cy="720080"/>
          </a:xfrm>
          <a:prstGeom prst="rect">
            <a:avLst/>
          </a:prstGeom>
        </p:spPr>
        <p:txBody>
          <a:bodyPr/>
          <a:lstStyle/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zh-TW" altLang="en-US" sz="6000" b="1" dirty="0" smtClean="0">
                <a:latin typeface="標楷體" pitchFamily="65" charset="-120"/>
                <a:ea typeface="標楷體" pitchFamily="65" charset="-120"/>
              </a:rPr>
              <a:t>三</a:t>
            </a:r>
            <a:r>
              <a:rPr lang="en-US" altLang="zh-TW" sz="6000" b="1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6000" b="1" dirty="0" smtClean="0">
                <a:latin typeface="標楷體" pitchFamily="65" charset="-120"/>
                <a:ea typeface="標楷體" pitchFamily="65" charset="-120"/>
              </a:rPr>
              <a:t>、</a:t>
            </a:r>
            <a:r>
              <a:rPr lang="en-US" altLang="zh-TW" sz="6000" b="1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6000" b="1" dirty="0">
                <a:latin typeface="標楷體" pitchFamily="65" charset="-120"/>
                <a:ea typeface="標楷體" pitchFamily="65" charset="-120"/>
              </a:rPr>
              <a:t>面積</a:t>
            </a:r>
            <a:r>
              <a:rPr lang="zh-TW" altLang="en-US" sz="6000" b="1" dirty="0" smtClean="0">
                <a:latin typeface="標楷體" pitchFamily="65" charset="-120"/>
                <a:ea typeface="標楷體" pitchFamily="65" charset="-120"/>
              </a:rPr>
              <a:t>限制</a:t>
            </a:r>
            <a:r>
              <a:rPr lang="en-US" altLang="zh-TW" sz="6000" b="1" dirty="0" smtClean="0">
                <a:latin typeface="標楷體" pitchFamily="65" charset="-120"/>
                <a:ea typeface="標楷體" pitchFamily="65" charset="-120"/>
              </a:rPr>
              <a:t>(2/2)</a:t>
            </a: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kumimoji="0" lang="zh-TW" alt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新細明體"/>
                <a:ea typeface="新細明體"/>
                <a:cs typeface="+mn-cs"/>
              </a:rPr>
              <a:t> </a:t>
            </a:r>
            <a:r>
              <a:rPr kumimoji="0" lang="zh-TW" alt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新細明體"/>
                <a:ea typeface="新細明體"/>
                <a:cs typeface="+mn-cs"/>
              </a:rPr>
              <a:t>          </a:t>
            </a:r>
            <a:endParaRPr kumimoji="0" lang="en-US" altLang="zh-TW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新細明體"/>
              <a:ea typeface="新細明體"/>
              <a:cs typeface="+mn-cs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endParaRPr kumimoji="0" lang="en-US" altLang="zh-TW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副標題 2"/>
          <p:cNvSpPr txBox="1">
            <a:spLocks/>
          </p:cNvSpPr>
          <p:nvPr/>
        </p:nvSpPr>
        <p:spPr>
          <a:xfrm>
            <a:off x="1691680" y="908720"/>
            <a:ext cx="5904656" cy="5832648"/>
          </a:xfrm>
          <a:prstGeom prst="rect">
            <a:avLst/>
          </a:prstGeom>
        </p:spPr>
        <p:txBody>
          <a:bodyPr/>
          <a:lstStyle/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kumimoji="0" lang="en-US" altLang="zh-TW" sz="5400" b="1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</a:rPr>
              <a:t>7.</a:t>
            </a:r>
            <a:r>
              <a:rPr lang="zh-TW" altLang="en-US" sz="54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農舍</a:t>
            </a:r>
            <a:endParaRPr lang="en-US" altLang="zh-TW" sz="5400" b="1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kumimoji="0" lang="en-US" altLang="zh-TW" sz="5400" b="1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</a:rPr>
              <a:t>8.</a:t>
            </a:r>
            <a:r>
              <a:rPr kumimoji="0" lang="zh-TW" altLang="en-US" sz="5400" b="1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</a:rPr>
              <a:t>農業設施</a:t>
            </a:r>
            <a:endParaRPr kumimoji="0" lang="en-US" altLang="zh-TW" sz="5400" b="1" i="0" u="none" strike="noStrike" kern="1200" cap="none" spc="0" normalizeH="0" baseline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標楷體" pitchFamily="65" charset="-120"/>
              <a:ea typeface="標楷體" pitchFamily="65" charset="-12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altLang="zh-TW" sz="5400" b="1" dirty="0" smtClean="0">
                <a:latin typeface="標楷體" pitchFamily="65" charset="-120"/>
                <a:ea typeface="標楷體" pitchFamily="65" charset="-120"/>
              </a:rPr>
              <a:t>9.</a:t>
            </a:r>
            <a:r>
              <a:rPr lang="zh-TW" altLang="en-US" sz="54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契約注意事項</a:t>
            </a:r>
            <a:endParaRPr lang="en-US" altLang="zh-TW" sz="5400" b="1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kumimoji="0" lang="en-US" altLang="zh-TW" sz="5400" b="1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</a:rPr>
              <a:t>10.</a:t>
            </a:r>
            <a:r>
              <a:rPr kumimoji="0" lang="zh-TW" altLang="en-US" sz="5400" b="1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</a:rPr>
              <a:t>測量公差</a:t>
            </a:r>
            <a:endParaRPr kumimoji="0" lang="en-US" altLang="zh-TW" sz="5400" b="1" i="0" u="none" strike="noStrike" kern="1200" cap="none" spc="0" normalizeH="0" baseline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標楷體" pitchFamily="65" charset="-120"/>
              <a:ea typeface="標楷體" pitchFamily="65" charset="-12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altLang="zh-TW" sz="5400" b="1" dirty="0" smtClean="0">
                <a:latin typeface="標楷體" pitchFamily="65" charset="-120"/>
                <a:ea typeface="標楷體" pitchFamily="65" charset="-120"/>
              </a:rPr>
              <a:t>11.</a:t>
            </a:r>
            <a:r>
              <a:rPr lang="zh-TW" altLang="en-US" sz="54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農保面積</a:t>
            </a:r>
            <a:endParaRPr lang="en-US" altLang="zh-TW" sz="5400" b="1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kumimoji="0" lang="en-US" altLang="zh-TW" sz="5400" b="1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</a:rPr>
              <a:t>12.</a:t>
            </a:r>
            <a:r>
              <a:rPr kumimoji="0" lang="zh-TW" altLang="en-US" sz="5400" b="1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</a:rPr>
              <a:t>畸零地</a:t>
            </a:r>
            <a:endParaRPr kumimoji="0" lang="en-US" altLang="zh-TW" sz="5400" b="1" i="0" u="none" strike="noStrike" kern="1200" cap="none" spc="0" normalizeH="0" baseline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標楷體" pitchFamily="65" charset="-120"/>
              <a:ea typeface="標楷體" pitchFamily="65" charset="-12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kumimoji="0" lang="zh-TW" alt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新細明體"/>
                <a:ea typeface="新細明體"/>
                <a:cs typeface="+mn-cs"/>
              </a:rPr>
              <a:t>          </a:t>
            </a:r>
            <a:endParaRPr kumimoji="0" lang="en-US" altLang="zh-TW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新細明體"/>
              <a:ea typeface="新細明體"/>
              <a:cs typeface="+mn-cs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endParaRPr kumimoji="0" lang="en-US" altLang="zh-TW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市鎮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市鎮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市鎮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lnDef>
      <a:spPr>
        <a:ln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731</TotalTime>
  <Words>937</Words>
  <Application>Microsoft Office PowerPoint</Application>
  <PresentationFormat>如螢幕大小 (4:3)</PresentationFormat>
  <Paragraphs>240</Paragraphs>
  <Slides>28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28</vt:i4>
      </vt:variant>
    </vt:vector>
  </HeadingPairs>
  <TitlesOfParts>
    <vt:vector size="29" baseType="lpstr">
      <vt:lpstr>市鎮</vt:lpstr>
      <vt:lpstr>不動產權利移轉使用限制相關法規及實務</vt:lpstr>
      <vt:lpstr>投影片 2</vt:lpstr>
      <vt:lpstr>投影片 3</vt:lpstr>
      <vt:lpstr>投影片 4</vt:lpstr>
      <vt:lpstr>投影片 5</vt:lpstr>
      <vt:lpstr>投影片 6</vt:lpstr>
      <vt:lpstr>投影片 7</vt:lpstr>
      <vt:lpstr>投影片 8</vt:lpstr>
      <vt:lpstr>投影片 9</vt:lpstr>
      <vt:lpstr>投影片 10</vt:lpstr>
      <vt:lpstr>投影片 11</vt:lpstr>
      <vt:lpstr>投影片 12</vt:lpstr>
      <vt:lpstr>投影片 13</vt:lpstr>
      <vt:lpstr>投影片 14</vt:lpstr>
      <vt:lpstr>投影片 15</vt:lpstr>
      <vt:lpstr>投影片 16</vt:lpstr>
      <vt:lpstr>投影片 17</vt:lpstr>
      <vt:lpstr>投影片 18</vt:lpstr>
      <vt:lpstr>投影片 19</vt:lpstr>
      <vt:lpstr>投影片 20</vt:lpstr>
      <vt:lpstr>投影片 21</vt:lpstr>
      <vt:lpstr>投影片 22</vt:lpstr>
      <vt:lpstr>投影片 23</vt:lpstr>
      <vt:lpstr>投影片 24</vt:lpstr>
      <vt:lpstr>投影片 25</vt:lpstr>
      <vt:lpstr>投影片 26</vt:lpstr>
      <vt:lpstr>投影片 27</vt:lpstr>
      <vt:lpstr>投影片 28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不動產權利移轉使用限制相關法規及實務</dc:title>
  <dc:creator>Windows 使用者</dc:creator>
  <cp:lastModifiedBy>user</cp:lastModifiedBy>
  <cp:revision>230</cp:revision>
  <dcterms:created xsi:type="dcterms:W3CDTF">2017-09-15T01:50:04Z</dcterms:created>
  <dcterms:modified xsi:type="dcterms:W3CDTF">2020-03-31T06:12:20Z</dcterms:modified>
</cp:coreProperties>
</file>