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</p:sldMasterIdLst>
  <p:notesMasterIdLst>
    <p:notesMasterId r:id="rId3"/>
  </p:notesMasterIdLst>
  <p:sldIdLst>
    <p:sldId id="257" r:id="rId2"/>
  </p:sldIdLst>
  <p:sldSz cx="9144000" cy="6858000" type="screen4x3"/>
  <p:notesSz cx="7296150" cy="10410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2457" autoAdjust="0"/>
  </p:normalViewPr>
  <p:slideViewPr>
    <p:cSldViewPr>
      <p:cViewPr varScale="1">
        <p:scale>
          <a:sx n="70" d="100"/>
          <a:sy n="70" d="100"/>
        </p:scale>
        <p:origin x="-8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2300" cy="520700"/>
          </a:xfrm>
          <a:prstGeom prst="rect">
            <a:avLst/>
          </a:prstGeom>
        </p:spPr>
        <p:txBody>
          <a:bodyPr vert="horz" lIns="101168" tIns="50584" rIns="101168" bIns="50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Microsoft YaHei" pitchFamily="34" charset="-12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2263" y="0"/>
            <a:ext cx="3162300" cy="520700"/>
          </a:xfrm>
          <a:prstGeom prst="rect">
            <a:avLst/>
          </a:prstGeom>
        </p:spPr>
        <p:txBody>
          <a:bodyPr vert="horz" lIns="101168" tIns="50584" rIns="101168" bIns="50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Microsoft YaHei" pitchFamily="34" charset="-122"/>
                <a:ea typeface="+mn-ea"/>
              </a:defRPr>
            </a:lvl1pPr>
          </a:lstStyle>
          <a:p>
            <a:pPr>
              <a:defRPr/>
            </a:pPr>
            <a:fld id="{C34E6FD5-F2A0-4803-932B-01B7C09A48A4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781050"/>
            <a:ext cx="5203825" cy="390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68" tIns="50584" rIns="101168" bIns="50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945063"/>
            <a:ext cx="5835650" cy="4684712"/>
          </a:xfrm>
          <a:prstGeom prst="rect">
            <a:avLst/>
          </a:prstGeom>
        </p:spPr>
        <p:txBody>
          <a:bodyPr vert="horz" lIns="101168" tIns="50584" rIns="101168" bIns="50584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888538"/>
            <a:ext cx="3162300" cy="520700"/>
          </a:xfrm>
          <a:prstGeom prst="rect">
            <a:avLst/>
          </a:prstGeom>
        </p:spPr>
        <p:txBody>
          <a:bodyPr vert="horz" lIns="101168" tIns="50584" rIns="101168" bIns="50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Microsoft YaHei" pitchFamily="34" charset="-12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2263" y="9888538"/>
            <a:ext cx="3162300" cy="520700"/>
          </a:xfrm>
          <a:prstGeom prst="rect">
            <a:avLst/>
          </a:prstGeom>
        </p:spPr>
        <p:txBody>
          <a:bodyPr vert="horz" lIns="101168" tIns="50584" rIns="101168" bIns="50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Microsoft YaHei" pitchFamily="34" charset="-122"/>
                <a:ea typeface="+mn-ea"/>
              </a:defRPr>
            </a:lvl1pPr>
          </a:lstStyle>
          <a:p>
            <a:pPr>
              <a:defRPr/>
            </a:pPr>
            <a:fld id="{3E05F0C9-178D-4EA1-959C-77C34E59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E6C69-3DC0-4072-BAB2-8988B6D8E704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CC1E5-E17B-4DF6-BF10-31E0830C657D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49B3-B94F-4C8C-A630-5823D8AEA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DE7C-9D8B-4FD4-94D5-F6BEBBC1CFB4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11D4-DD8C-4239-9EE6-4131E0393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96FE-A869-4A46-AD49-A26FEA1DC7F3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6F38-9804-4254-A4CF-90E9DB8A7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200" dirty="0"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200" dirty="0">
                <a:latin typeface="+mn-lt"/>
                <a:ea typeface="+mn-ea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55B9-F21D-4BC9-B97E-1B30B34405CE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DAB-2FEF-4643-AB82-54BB67236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AEBB-E0AD-4678-8C7B-3EEBAE47E336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B8A7-0990-438D-9534-12C3FC36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atin typeface="+mn-lt"/>
                <a:ea typeface="+mn-ea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851A-2F72-486A-B154-A45ADD8BEE7E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EA71-33D8-4E95-BEA0-9D9E2CEFC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1AF6-77E3-499B-98B7-16FD7A4E8342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FFF6-8581-4058-ACA7-69EBE24A3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EEFF-8BF4-4ED0-80AF-FDCEAF6E44E6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FBC9-184B-4C73-B6F1-DC8DA474A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EF38-89F3-427C-A179-D96CBE6573C4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39E-2539-4B52-9A56-E2BE0CC9F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D616-199C-48C4-80BF-2257BC85E723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773C-A12D-47E9-8AB5-4A7119B3D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3B68-005D-4961-BF44-C7B5A45C81C3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20C-F893-4992-9050-0EA097ED5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AE94-EE6F-486F-A0A5-61F07A9F2430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9B92-A628-4192-885B-1DC512FBC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7DE-36FA-47B6-A828-89783FFB73B6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A916-7210-4450-8531-4D4879368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EC11-3CF1-4FC9-837E-848D6D2110EE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733B-61CA-4442-9D56-82251CD81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4675-A703-44D2-959D-26540CCCD3C7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5A30-5B58-4B9E-8BD1-94E0821D1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67B9-4B3A-494C-A546-A1C19D09EA02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2347-A9B3-4CCB-9EDF-D2427E55C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3886-1A59-470B-AA96-4FBAA6066E32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E79F-E95D-4A16-8BEC-6FBFF5952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TW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3F00FB6-89DE-482C-BE57-0EEBADC6FF22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082D80FE-082B-4B01-A044-4AC152A18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03" r:id="rId7"/>
    <p:sldLayoutId id="2147483710" r:id="rId8"/>
    <p:sldLayoutId id="2147483702" r:id="rId9"/>
    <p:sldLayoutId id="2147483701" r:id="rId10"/>
    <p:sldLayoutId id="2147483711" r:id="rId11"/>
    <p:sldLayoutId id="2147483712" r:id="rId12"/>
    <p:sldLayoutId id="2147483700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"/>
          <p:cNvGrpSpPr>
            <a:grpSpLocks/>
          </p:cNvGrpSpPr>
          <p:nvPr/>
        </p:nvGrpSpPr>
        <p:grpSpPr bwMode="auto">
          <a:xfrm>
            <a:off x="7658100" y="385763"/>
            <a:ext cx="1136650" cy="898525"/>
            <a:chOff x="33817" y="102256"/>
            <a:chExt cx="1866667" cy="1447619"/>
          </a:xfrm>
        </p:grpSpPr>
        <p:pic>
          <p:nvPicPr>
            <p:cNvPr id="20547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端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pic>
        <p:nvPicPr>
          <p:cNvPr id="20482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844675"/>
            <a:ext cx="10525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41"/>
          <p:cNvSpPr txBox="1">
            <a:spLocks noChangeArrowheads="1"/>
          </p:cNvSpPr>
          <p:nvPr/>
        </p:nvSpPr>
        <p:spPr bwMode="auto">
          <a:xfrm>
            <a:off x="746125" y="439738"/>
            <a:ext cx="7196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700">
                <a:solidFill>
                  <a:srgbClr val="C00000"/>
                </a:solidFill>
                <a:latin typeface="華康流風體W3(P)"/>
                <a:ea typeface="華康流風體W3(P)"/>
                <a:cs typeface="華康流風體W3(P)"/>
              </a:rPr>
              <a:t>每逢佳節，讓愛更濃！　華山敬邀您一起加入｛愛老人｝行列與我們一同關懷孤單的身影～</a:t>
            </a:r>
          </a:p>
        </p:txBody>
      </p:sp>
      <p:sp>
        <p:nvSpPr>
          <p:cNvPr id="20484" name="文本框 42"/>
          <p:cNvSpPr txBox="1">
            <a:spLocks noChangeArrowheads="1"/>
          </p:cNvSpPr>
          <p:nvPr/>
        </p:nvSpPr>
        <p:spPr bwMode="auto">
          <a:xfrm>
            <a:off x="1798638" y="1239838"/>
            <a:ext cx="521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0070C0"/>
                </a:solidFill>
                <a:latin typeface="王漢宗波卡體一空陰"/>
                <a:ea typeface="王漢宗波卡體一空陰"/>
                <a:cs typeface="王漢宗波卡體一空陰"/>
              </a:rPr>
              <a:t>華山基金會端午伴手禮特選</a:t>
            </a:r>
          </a:p>
        </p:txBody>
      </p:sp>
      <p:pic>
        <p:nvPicPr>
          <p:cNvPr id="20485" name="图片 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205038"/>
            <a:ext cx="13382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矩形 45"/>
          <p:cNvSpPr>
            <a:spLocks noChangeArrowheads="1"/>
          </p:cNvSpPr>
          <p:nvPr/>
        </p:nvSpPr>
        <p:spPr bwMode="auto">
          <a:xfrm>
            <a:off x="409575" y="3351213"/>
            <a:ext cx="195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C00000"/>
                </a:solidFill>
                <a:latin typeface="Garamond" pitchFamily="18" charset="0"/>
              </a:rPr>
              <a:t>杏福郎牙酥</a:t>
            </a:r>
            <a:r>
              <a:rPr kumimoji="0" lang="en-US" altLang="zh-TW" b="1">
                <a:solidFill>
                  <a:srgbClr val="C00000"/>
                </a:solidFill>
                <a:latin typeface="Garamond" pitchFamily="18" charset="0"/>
              </a:rPr>
              <a:t>(</a:t>
            </a:r>
            <a:r>
              <a:rPr kumimoji="0" lang="zh-TW" altLang="en-US" b="1">
                <a:solidFill>
                  <a:srgbClr val="C00000"/>
                </a:solidFill>
                <a:latin typeface="Garamond" pitchFamily="18" charset="0"/>
              </a:rPr>
              <a:t>筒裝</a:t>
            </a:r>
            <a:r>
              <a:rPr kumimoji="0" lang="en-US" altLang="zh-TW" b="1">
                <a:latin typeface="Garamond" pitchFamily="18" charset="0"/>
              </a:rPr>
              <a:t>)</a:t>
            </a:r>
            <a:endParaRPr kumimoji="0" lang="zh-TW" altLang="en-US">
              <a:latin typeface="Garamond" pitchFamily="18" charset="0"/>
            </a:endParaRPr>
          </a:p>
        </p:txBody>
      </p:sp>
      <p:sp>
        <p:nvSpPr>
          <p:cNvPr id="20487" name="矩形 46"/>
          <p:cNvSpPr>
            <a:spLocks noChangeArrowheads="1"/>
          </p:cNvSpPr>
          <p:nvPr/>
        </p:nvSpPr>
        <p:spPr bwMode="auto">
          <a:xfrm>
            <a:off x="2843213" y="177323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FF3300"/>
                </a:solidFill>
                <a:latin typeface="Times New Roman" pitchFamily="18" charset="0"/>
              </a:rPr>
              <a:t>五路財神餅</a:t>
            </a:r>
            <a:endParaRPr kumimoji="0" lang="zh-TW" altLang="en-US">
              <a:latin typeface="Garamond" pitchFamily="18" charset="0"/>
            </a:endParaRPr>
          </a:p>
        </p:txBody>
      </p:sp>
      <p:sp>
        <p:nvSpPr>
          <p:cNvPr id="20488" name="矩形 47"/>
          <p:cNvSpPr>
            <a:spLocks noChangeArrowheads="1"/>
          </p:cNvSpPr>
          <p:nvPr/>
        </p:nvSpPr>
        <p:spPr bwMode="auto">
          <a:xfrm>
            <a:off x="5076825" y="335756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CC0000"/>
                </a:solidFill>
                <a:latin typeface="Times New Roman" pitchFamily="18" charset="0"/>
              </a:rPr>
              <a:t>造型原味牛乳餅</a:t>
            </a:r>
            <a:endParaRPr kumimoji="0" lang="zh-TW" altLang="en-US">
              <a:latin typeface="Garamond" pitchFamily="18" charset="0"/>
            </a:endParaRPr>
          </a:p>
        </p:txBody>
      </p:sp>
      <p:pic>
        <p:nvPicPr>
          <p:cNvPr id="20489" name="图片 4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844675"/>
            <a:ext cx="15255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431800" y="3727450"/>
          <a:ext cx="4860925" cy="18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898"/>
                <a:gridCol w="1329898"/>
                <a:gridCol w="951242"/>
                <a:gridCol w="1249290"/>
              </a:tblGrid>
              <a:tr h="36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品名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單價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合計</a:t>
                      </a:r>
                      <a:endParaRPr lang="zh-TW" altLang="en-US" dirty="0"/>
                    </a:p>
                  </a:txBody>
                  <a:tcPr/>
                </a:tc>
              </a:tr>
              <a:tr h="36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杏福郎牙酥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１５０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6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五路財神餅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２５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6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造型原味牛乳餅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１００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6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/>
                        <a:t>總計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2" name="文本框 50"/>
          <p:cNvSpPr txBox="1">
            <a:spLocks noChangeArrowheads="1"/>
          </p:cNvSpPr>
          <p:nvPr/>
        </p:nvSpPr>
        <p:spPr bwMode="auto">
          <a:xfrm>
            <a:off x="5292725" y="4060825"/>
            <a:ext cx="2560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Garamond" pitchFamily="18" charset="0"/>
                <a:ea typeface="雅坊美工13"/>
                <a:cs typeface="雅坊美工13"/>
              </a:rPr>
              <a:t>訂購人＿＿＿＿＿＿＿</a:t>
            </a:r>
            <a:endParaRPr kumimoji="0" lang="en-US" altLang="zh-TW">
              <a:latin typeface="Garamond" pitchFamily="18" charset="0"/>
              <a:ea typeface="雅坊美工13"/>
              <a:cs typeface="雅坊美工13"/>
            </a:endParaRPr>
          </a:p>
          <a:p>
            <a:r>
              <a:rPr kumimoji="0" lang="zh-TW" altLang="en-US">
                <a:latin typeface="Garamond" pitchFamily="18" charset="0"/>
                <a:ea typeface="雅坊美工13"/>
                <a:cs typeface="雅坊美工13"/>
              </a:rPr>
              <a:t>聯絡電話＿＿＿＿＿＿</a:t>
            </a:r>
            <a:endParaRPr kumimoji="0" lang="en-US" altLang="zh-TW">
              <a:latin typeface="Garamond" pitchFamily="18" charset="0"/>
              <a:ea typeface="雅坊美工13"/>
              <a:cs typeface="雅坊美工13"/>
            </a:endParaRPr>
          </a:p>
          <a:p>
            <a:r>
              <a:rPr kumimoji="0" lang="zh-TW" altLang="en-US">
                <a:latin typeface="Garamond" pitchFamily="18" charset="0"/>
                <a:ea typeface="雅坊美工13"/>
                <a:cs typeface="雅坊美工13"/>
              </a:rPr>
              <a:t>收件地址＿＿＿＿＿＿＿＿＿＿＿＿＿＿＿＿</a:t>
            </a:r>
          </a:p>
        </p:txBody>
      </p:sp>
      <p:pic>
        <p:nvPicPr>
          <p:cNvPr id="20523" name="图片 5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763" y="5737225"/>
            <a:ext cx="27130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4" name="矩形 52"/>
          <p:cNvSpPr>
            <a:spLocks noChangeArrowheads="1"/>
          </p:cNvSpPr>
          <p:nvPr/>
        </p:nvSpPr>
        <p:spPr bwMode="auto">
          <a:xfrm>
            <a:off x="3606800" y="5689600"/>
            <a:ext cx="517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>
                <a:solidFill>
                  <a:srgbClr val="000000"/>
                </a:solidFill>
                <a:latin typeface="新細明體" charset="-120"/>
              </a:rPr>
              <a:t>華山基金會 苗栗愛心天使站 感謝您　站長</a:t>
            </a:r>
            <a:r>
              <a:rPr kumimoji="0" lang="en-US" altLang="zh-TW" sz="1400">
                <a:solidFill>
                  <a:srgbClr val="000000"/>
                </a:solidFill>
                <a:latin typeface="新細明體" charset="-120"/>
              </a:rPr>
              <a:t>:</a:t>
            </a:r>
            <a:r>
              <a:rPr kumimoji="0" lang="zh-TW" altLang="en-US" sz="1400">
                <a:solidFill>
                  <a:srgbClr val="000000"/>
                </a:solidFill>
                <a:latin typeface="新細明體" charset="-120"/>
              </a:rPr>
              <a:t>杜小姐</a:t>
            </a:r>
            <a:r>
              <a:rPr kumimoji="0" lang="zh-TW" altLang="en-US" sz="1400">
                <a:latin typeface="Garamond" pitchFamily="18" charset="0"/>
              </a:rPr>
              <a:t> </a:t>
            </a:r>
          </a:p>
        </p:txBody>
      </p:sp>
      <p:sp>
        <p:nvSpPr>
          <p:cNvPr id="20525" name="矩形 54"/>
          <p:cNvSpPr>
            <a:spLocks noChangeArrowheads="1"/>
          </p:cNvSpPr>
          <p:nvPr/>
        </p:nvSpPr>
        <p:spPr bwMode="auto">
          <a:xfrm>
            <a:off x="4127500" y="5937250"/>
            <a:ext cx="299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solidFill>
                  <a:srgbClr val="000000"/>
                </a:solidFill>
                <a:latin typeface="新細明體" charset="-120"/>
              </a:rPr>
              <a:t>電話 </a:t>
            </a:r>
            <a:r>
              <a:rPr kumimoji="0" lang="en-US" altLang="zh-TW" sz="1600">
                <a:solidFill>
                  <a:srgbClr val="000000"/>
                </a:solidFill>
                <a:latin typeface="新細明體" charset="-120"/>
              </a:rPr>
              <a:t>037-373486 </a:t>
            </a:r>
            <a:r>
              <a:rPr kumimoji="0" lang="zh-TW" altLang="en-US" sz="1600">
                <a:solidFill>
                  <a:srgbClr val="000000"/>
                </a:solidFill>
                <a:latin typeface="新細明體" charset="-120"/>
              </a:rPr>
              <a:t>傳真</a:t>
            </a:r>
            <a:r>
              <a:rPr kumimoji="0" lang="en-US" altLang="zh-TW" sz="1600">
                <a:solidFill>
                  <a:srgbClr val="000000"/>
                </a:solidFill>
                <a:latin typeface="新細明體" charset="-120"/>
              </a:rPr>
              <a:t>037-374241</a:t>
            </a:r>
            <a:r>
              <a:rPr kumimoji="0" lang="zh-TW" altLang="en-US" sz="1600">
                <a:latin typeface="Garamond" pitchFamily="18" charset="0"/>
              </a:rPr>
              <a:t> </a:t>
            </a:r>
          </a:p>
        </p:txBody>
      </p:sp>
      <p:sp>
        <p:nvSpPr>
          <p:cNvPr id="20526" name="矩形 55"/>
          <p:cNvSpPr>
            <a:spLocks noChangeArrowheads="1"/>
          </p:cNvSpPr>
          <p:nvPr/>
        </p:nvSpPr>
        <p:spPr bwMode="auto">
          <a:xfrm>
            <a:off x="3779838" y="6205538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>
                <a:solidFill>
                  <a:srgbClr val="000000"/>
                </a:solidFill>
                <a:latin typeface="新細明體" charset="-120"/>
              </a:rPr>
              <a:t>E-mail: tuchingjung@gmail.com       </a:t>
            </a:r>
            <a:r>
              <a:rPr kumimoji="0" lang="zh-TW" altLang="en-US" sz="1200">
                <a:solidFill>
                  <a:srgbClr val="000000"/>
                </a:solidFill>
                <a:latin typeface="新細明體" charset="-120"/>
              </a:rPr>
              <a:t>地址</a:t>
            </a:r>
            <a:r>
              <a:rPr kumimoji="0" lang="en-US" altLang="zh-TW" sz="1200">
                <a:solidFill>
                  <a:srgbClr val="000000"/>
                </a:solidFill>
                <a:latin typeface="新細明體" charset="-120"/>
              </a:rPr>
              <a:t>:</a:t>
            </a:r>
            <a:r>
              <a:rPr kumimoji="0" lang="zh-TW" altLang="en-US" sz="1200">
                <a:solidFill>
                  <a:srgbClr val="000000"/>
                </a:solidFill>
                <a:latin typeface="新細明體" charset="-120"/>
              </a:rPr>
              <a:t>苗栗市中正路</a:t>
            </a:r>
            <a:r>
              <a:rPr kumimoji="0" lang="en-US" altLang="zh-TW" sz="1200">
                <a:solidFill>
                  <a:srgbClr val="000000"/>
                </a:solidFill>
                <a:latin typeface="新細明體" charset="-120"/>
              </a:rPr>
              <a:t>714</a:t>
            </a:r>
            <a:r>
              <a:rPr kumimoji="0" lang="zh-TW" altLang="en-US" sz="1200">
                <a:solidFill>
                  <a:srgbClr val="000000"/>
                </a:solidFill>
                <a:latin typeface="新細明體" charset="-120"/>
              </a:rPr>
              <a:t>號</a:t>
            </a:r>
            <a:r>
              <a:rPr kumimoji="0" lang="zh-TW" altLang="en-US" sz="1200">
                <a:latin typeface="Garamond" pitchFamily="18" charset="0"/>
              </a:rPr>
              <a:t> </a:t>
            </a:r>
          </a:p>
        </p:txBody>
      </p:sp>
      <p:grpSp>
        <p:nvGrpSpPr>
          <p:cNvPr id="20527" name="组合 56"/>
          <p:cNvGrpSpPr>
            <a:grpSpLocks/>
          </p:cNvGrpSpPr>
          <p:nvPr/>
        </p:nvGrpSpPr>
        <p:grpSpPr bwMode="auto">
          <a:xfrm>
            <a:off x="7658100" y="1289050"/>
            <a:ext cx="1136650" cy="898525"/>
            <a:chOff x="33817" y="102256"/>
            <a:chExt cx="1866667" cy="1447619"/>
          </a:xfrm>
        </p:grpSpPr>
        <p:pic>
          <p:nvPicPr>
            <p:cNvPr id="20545" name="图片 5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矩形 58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午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grpSp>
        <p:nvGrpSpPr>
          <p:cNvPr id="20528" name="组合 59"/>
          <p:cNvGrpSpPr>
            <a:grpSpLocks/>
          </p:cNvGrpSpPr>
          <p:nvPr/>
        </p:nvGrpSpPr>
        <p:grpSpPr bwMode="auto">
          <a:xfrm>
            <a:off x="7658100" y="2198688"/>
            <a:ext cx="1136650" cy="898525"/>
            <a:chOff x="33817" y="102256"/>
            <a:chExt cx="1866667" cy="1447619"/>
          </a:xfrm>
        </p:grpSpPr>
        <p:pic>
          <p:nvPicPr>
            <p:cNvPr id="20543" name="图片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矩形 61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粽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grpSp>
        <p:nvGrpSpPr>
          <p:cNvPr id="20529" name="组合 62"/>
          <p:cNvGrpSpPr>
            <a:grpSpLocks/>
          </p:cNvGrpSpPr>
          <p:nvPr/>
        </p:nvGrpSpPr>
        <p:grpSpPr bwMode="auto">
          <a:xfrm>
            <a:off x="7672388" y="3481388"/>
            <a:ext cx="1136650" cy="898525"/>
            <a:chOff x="33817" y="102256"/>
            <a:chExt cx="1866667" cy="1447619"/>
          </a:xfrm>
        </p:grpSpPr>
        <p:pic>
          <p:nvPicPr>
            <p:cNvPr id="20541" name="图片 6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矩形 64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華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grpSp>
        <p:nvGrpSpPr>
          <p:cNvPr id="20530" name="组合 65"/>
          <p:cNvGrpSpPr>
            <a:grpSpLocks/>
          </p:cNvGrpSpPr>
          <p:nvPr/>
        </p:nvGrpSpPr>
        <p:grpSpPr bwMode="auto">
          <a:xfrm>
            <a:off x="7672388" y="4338638"/>
            <a:ext cx="1136650" cy="898525"/>
            <a:chOff x="33817" y="102256"/>
            <a:chExt cx="1866667" cy="1447619"/>
          </a:xfrm>
        </p:grpSpPr>
        <p:pic>
          <p:nvPicPr>
            <p:cNvPr id="20539" name="图片 6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矩形 67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山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grpSp>
        <p:nvGrpSpPr>
          <p:cNvPr id="20531" name="组合 68"/>
          <p:cNvGrpSpPr>
            <a:grpSpLocks/>
          </p:cNvGrpSpPr>
          <p:nvPr/>
        </p:nvGrpSpPr>
        <p:grpSpPr bwMode="auto">
          <a:xfrm>
            <a:off x="7672388" y="5197475"/>
            <a:ext cx="1136650" cy="898525"/>
            <a:chOff x="33817" y="102256"/>
            <a:chExt cx="1866667" cy="1447619"/>
          </a:xfrm>
        </p:grpSpPr>
        <p:pic>
          <p:nvPicPr>
            <p:cNvPr id="20537" name="图片 6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7" y="102256"/>
              <a:ext cx="1866667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矩形 70"/>
            <p:cNvSpPr/>
            <p:nvPr/>
          </p:nvSpPr>
          <p:spPr>
            <a:xfrm>
              <a:off x="38699" y="148053"/>
              <a:ext cx="1292627" cy="1314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47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華康魔風體W4(P)" panose="040B0400000000000000" pitchFamily="82" charset="-120"/>
                  <a:ea typeface="華康魔風體W4(P)" panose="040B0400000000000000" pitchFamily="82" charset="-120"/>
                </a:rPr>
                <a:t>情</a:t>
              </a:r>
              <a:endParaRPr kumimoji="0" lang="zh-CN" altLang="en-US" sz="4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endParaRPr>
            </a:p>
          </p:txBody>
        </p:sp>
      </p:grpSp>
      <p:sp>
        <p:nvSpPr>
          <p:cNvPr id="20532" name="文本框 71"/>
          <p:cNvSpPr txBox="1">
            <a:spLocks noChangeArrowheads="1"/>
          </p:cNvSpPr>
          <p:nvPr/>
        </p:nvSpPr>
        <p:spPr bwMode="auto">
          <a:xfrm>
            <a:off x="893763" y="6183313"/>
            <a:ext cx="2859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>
                <a:solidFill>
                  <a:srgbClr val="C00000"/>
                </a:solidFill>
                <a:latin typeface="Garamond" pitchFamily="18" charset="0"/>
              </a:rPr>
              <a:t>勸募字號：衛部救字 第</a:t>
            </a:r>
            <a:r>
              <a:rPr kumimoji="0" lang="en-US" altLang="zh-TW" sz="1200">
                <a:solidFill>
                  <a:srgbClr val="C00000"/>
                </a:solidFill>
                <a:latin typeface="Garamond" pitchFamily="18" charset="0"/>
              </a:rPr>
              <a:t>1030060132</a:t>
            </a:r>
            <a:r>
              <a:rPr kumimoji="0" lang="zh-TW" altLang="en-US" sz="1200">
                <a:solidFill>
                  <a:srgbClr val="C00000"/>
                </a:solidFill>
                <a:latin typeface="Garamond" pitchFamily="18" charset="0"/>
              </a:rPr>
              <a:t>號函</a:t>
            </a:r>
          </a:p>
        </p:txBody>
      </p:sp>
      <p:sp>
        <p:nvSpPr>
          <p:cNvPr id="20533" name="Text Box 66"/>
          <p:cNvSpPr txBox="1">
            <a:spLocks noChangeArrowheads="1"/>
          </p:cNvSpPr>
          <p:nvPr/>
        </p:nvSpPr>
        <p:spPr bwMode="auto">
          <a:xfrm>
            <a:off x="1547813" y="2276475"/>
            <a:ext cx="12239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/>
              <a:t>保存期限：</a:t>
            </a:r>
            <a:r>
              <a:rPr lang="en-US" altLang="zh-TW" sz="1000"/>
              <a:t>10</a:t>
            </a:r>
            <a:r>
              <a:rPr lang="zh-TW" altLang="en-US" sz="1000"/>
              <a:t>個月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重量</a:t>
            </a:r>
            <a:r>
              <a:rPr lang="en-US" altLang="zh-TW" sz="1000"/>
              <a:t>:224g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規格</a:t>
            </a:r>
            <a:r>
              <a:rPr lang="en-US" altLang="zh-TW" sz="1000"/>
              <a:t>:8*8*59cm 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滿</a:t>
            </a:r>
            <a:r>
              <a:rPr lang="en-US" altLang="zh-TW" sz="1000"/>
              <a:t>20</a:t>
            </a:r>
            <a:r>
              <a:rPr lang="zh-TW" altLang="en-US" sz="1000"/>
              <a:t>包免運費</a:t>
            </a:r>
          </a:p>
        </p:txBody>
      </p:sp>
      <p:sp>
        <p:nvSpPr>
          <p:cNvPr id="20534" name="Text Box 67"/>
          <p:cNvSpPr txBox="1">
            <a:spLocks noChangeArrowheads="1"/>
          </p:cNvSpPr>
          <p:nvPr/>
        </p:nvSpPr>
        <p:spPr bwMode="auto">
          <a:xfrm>
            <a:off x="4140200" y="2205038"/>
            <a:ext cx="1295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/>
              <a:t>保存期限：</a:t>
            </a:r>
            <a:r>
              <a:rPr lang="en-US" altLang="zh-TW" sz="1000"/>
              <a:t>1</a:t>
            </a:r>
            <a:r>
              <a:rPr lang="zh-TW" altLang="en-US" sz="1000"/>
              <a:t>年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重量</a:t>
            </a:r>
            <a:r>
              <a:rPr lang="en-US" altLang="zh-TW" sz="1000"/>
              <a:t>:50g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規格</a:t>
            </a:r>
            <a:r>
              <a:rPr lang="en-US" altLang="zh-TW" sz="1000"/>
              <a:t>:18.5*11*2cm 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滿</a:t>
            </a:r>
            <a:r>
              <a:rPr lang="en-US" altLang="zh-TW" sz="1000"/>
              <a:t>36</a:t>
            </a:r>
            <a:r>
              <a:rPr lang="zh-TW" altLang="en-US" sz="1000"/>
              <a:t>包免運費</a:t>
            </a:r>
          </a:p>
        </p:txBody>
      </p:sp>
      <p:sp>
        <p:nvSpPr>
          <p:cNvPr id="20535" name="Text Box 68"/>
          <p:cNvSpPr txBox="1">
            <a:spLocks noChangeArrowheads="1"/>
          </p:cNvSpPr>
          <p:nvPr/>
        </p:nvSpPr>
        <p:spPr bwMode="auto">
          <a:xfrm>
            <a:off x="6659563" y="2205038"/>
            <a:ext cx="11509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/>
              <a:t>保存期限：</a:t>
            </a:r>
            <a:r>
              <a:rPr lang="en-US" altLang="zh-TW" sz="1000"/>
              <a:t>1</a:t>
            </a:r>
            <a:r>
              <a:rPr lang="zh-TW" altLang="en-US" sz="1000"/>
              <a:t>年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重量</a:t>
            </a:r>
            <a:r>
              <a:rPr lang="en-US" altLang="zh-TW" sz="1000"/>
              <a:t>:240g±3%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規格</a:t>
            </a:r>
            <a:r>
              <a:rPr lang="en-US" altLang="zh-TW" sz="1000"/>
              <a:t>:22*7*23cm</a:t>
            </a:r>
          </a:p>
          <a:p>
            <a:pPr>
              <a:spcBef>
                <a:spcPct val="50000"/>
              </a:spcBef>
            </a:pPr>
            <a:r>
              <a:rPr lang="zh-TW" altLang="en-US" sz="1000"/>
              <a:t>滿</a:t>
            </a:r>
            <a:r>
              <a:rPr lang="en-US" altLang="zh-TW" sz="1000"/>
              <a:t>10</a:t>
            </a:r>
            <a:r>
              <a:rPr lang="zh-TW" altLang="en-US" sz="1000"/>
              <a:t>包免運費</a:t>
            </a:r>
          </a:p>
        </p:txBody>
      </p:sp>
      <p:sp>
        <p:nvSpPr>
          <p:cNvPr id="20536" name="Text Box 69"/>
          <p:cNvSpPr txBox="1">
            <a:spLocks noChangeArrowheads="1"/>
          </p:cNvSpPr>
          <p:nvPr/>
        </p:nvSpPr>
        <p:spPr bwMode="auto">
          <a:xfrm>
            <a:off x="5219700" y="530066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>
                <a:solidFill>
                  <a:schemeClr val="accent2"/>
                </a:solidFill>
                <a:ea typeface="文鼎疊圓體" pitchFamily="49" charset="-120"/>
              </a:rPr>
              <a:t>歡迎團購免運費</a:t>
            </a:r>
            <a:r>
              <a:rPr lang="en-US" altLang="zh-TW" sz="1400">
                <a:solidFill>
                  <a:schemeClr val="accent2"/>
                </a:solidFill>
                <a:ea typeface="文鼎疊圓體" pitchFamily="49" charset="-120"/>
              </a:rPr>
              <a:t>/</a:t>
            </a:r>
            <a:r>
              <a:rPr lang="zh-TW" altLang="en-US" sz="1400">
                <a:solidFill>
                  <a:schemeClr val="accent2"/>
                </a:solidFill>
                <a:ea typeface="文鼎疊圓體" pitchFamily="49" charset="-120"/>
              </a:rPr>
              <a:t>或到府收運費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225</Words>
  <Application>Microsoft Office PowerPoint</Application>
  <PresentationFormat>如螢幕大小 (4:3)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14</vt:i4>
      </vt:variant>
      <vt:variant>
        <vt:lpstr>投影片標題</vt:lpstr>
      </vt:variant>
      <vt:variant>
        <vt:i4>1</vt:i4>
      </vt:variant>
    </vt:vector>
  </HeadingPairs>
  <TitlesOfParts>
    <vt:vector size="24" baseType="lpstr">
      <vt:lpstr>Arial</vt:lpstr>
      <vt:lpstr>新細明體</vt:lpstr>
      <vt:lpstr>Garamond</vt:lpstr>
      <vt:lpstr>Microsoft YaHei</vt:lpstr>
      <vt:lpstr>華康流風體W3(P)</vt:lpstr>
      <vt:lpstr>王漢宗波卡體一空陰</vt:lpstr>
      <vt:lpstr>Times New Roman</vt:lpstr>
      <vt:lpstr>雅坊美工13</vt:lpstr>
      <vt:lpstr>文鼎疊圓體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环保</vt:lpstr>
      <vt:lpstr>投影片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keywords/>
  <cp:lastModifiedBy/>
  <cp:revision>6</cp:revision>
  <dcterms:created xsi:type="dcterms:W3CDTF">2014-03-18T00:20:19Z</dcterms:created>
  <dcterms:modified xsi:type="dcterms:W3CDTF">2014-03-25T01:30:28Z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